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41"/>
  </p:notesMasterIdLst>
  <p:handoutMasterIdLst>
    <p:handoutMasterId r:id="rId42"/>
  </p:handoutMasterIdLst>
  <p:sldIdLst>
    <p:sldId id="259" r:id="rId2"/>
    <p:sldId id="297" r:id="rId3"/>
    <p:sldId id="375" r:id="rId4"/>
    <p:sldId id="407" r:id="rId5"/>
    <p:sldId id="408" r:id="rId6"/>
    <p:sldId id="409" r:id="rId7"/>
    <p:sldId id="410" r:id="rId8"/>
    <p:sldId id="411" r:id="rId9"/>
    <p:sldId id="412" r:id="rId10"/>
    <p:sldId id="413" r:id="rId11"/>
    <p:sldId id="414" r:id="rId12"/>
    <p:sldId id="444" r:id="rId13"/>
    <p:sldId id="453" r:id="rId14"/>
    <p:sldId id="445" r:id="rId15"/>
    <p:sldId id="446" r:id="rId16"/>
    <p:sldId id="455" r:id="rId17"/>
    <p:sldId id="456" r:id="rId18"/>
    <p:sldId id="457" r:id="rId19"/>
    <p:sldId id="458" r:id="rId20"/>
    <p:sldId id="419" r:id="rId21"/>
    <p:sldId id="420" r:id="rId22"/>
    <p:sldId id="421" r:id="rId23"/>
    <p:sldId id="422" r:id="rId24"/>
    <p:sldId id="423" r:id="rId25"/>
    <p:sldId id="424" r:id="rId26"/>
    <p:sldId id="425" r:id="rId27"/>
    <p:sldId id="426" r:id="rId28"/>
    <p:sldId id="427" r:id="rId29"/>
    <p:sldId id="432" r:id="rId30"/>
    <p:sldId id="433" r:id="rId31"/>
    <p:sldId id="434" r:id="rId32"/>
    <p:sldId id="435" r:id="rId33"/>
    <p:sldId id="436" r:id="rId34"/>
    <p:sldId id="437" r:id="rId35"/>
    <p:sldId id="438" r:id="rId36"/>
    <p:sldId id="439" r:id="rId37"/>
    <p:sldId id="405" r:id="rId38"/>
    <p:sldId id="454" r:id="rId39"/>
    <p:sldId id="278" r:id="rId4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9ED6"/>
    <a:srgbClr val="003300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725" autoAdjust="0"/>
    <p:restoredTop sz="95439" autoAdjust="0"/>
  </p:normalViewPr>
  <p:slideViewPr>
    <p:cSldViewPr>
      <p:cViewPr>
        <p:scale>
          <a:sx n="90" d="100"/>
          <a:sy n="90" d="100"/>
        </p:scale>
        <p:origin x="1336" y="24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24" d="100"/>
        <a:sy n="124" d="100"/>
      </p:scale>
      <p:origin x="0" y="6656"/>
    </p:cViewPr>
  </p:sorterViewPr>
  <p:notesViewPr>
    <p:cSldViewPr>
      <p:cViewPr varScale="1">
        <p:scale>
          <a:sx n="83" d="100"/>
          <a:sy n="83" d="100"/>
        </p:scale>
        <p:origin x="-3144" y="-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notesMaster" Target="notesMasters/notesMaster1.xml"/><Relationship Id="rId42" Type="http://schemas.openxmlformats.org/officeDocument/2006/relationships/handoutMaster" Target="handoutMasters/handoutMaster1.xml"/><Relationship Id="rId43" Type="http://schemas.openxmlformats.org/officeDocument/2006/relationships/presProps" Target="presProps.xml"/><Relationship Id="rId44" Type="http://schemas.openxmlformats.org/officeDocument/2006/relationships/viewProps" Target="viewProps.xml"/><Relationship Id="rId45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3FDC75-7F73-4A4A-A77C-09AADF00E0EA}" type="datetimeFigureOut">
              <a:rPr lang="en-US" smtClean="0"/>
              <a:pPr/>
              <a:t>7/1/17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9226BF-1F13-42D3-80DC-373E7ADD1EB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58118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AEF76B-3757-4A0B-AF93-28494465C1DD}" type="datetimeFigureOut">
              <a:rPr lang="en-US" smtClean="0"/>
              <a:pPr/>
              <a:t>7/1/17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693FD4-8F83-4EF7-AC3F-0DC0388986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5422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This template can be used as a starter file for presenting training materials in a group setting.</a:t>
            </a:r>
          </a:p>
          <a:p>
            <a:endParaRPr lang="en-US" dirty="0" smtClean="0"/>
          </a:p>
          <a:p>
            <a:pPr lvl="0"/>
            <a:r>
              <a:rPr lang="en-US" sz="1200" b="1" dirty="0" smtClean="0"/>
              <a:t>Sections</a:t>
            </a:r>
            <a:endParaRPr lang="en-US" sz="1200" b="0" dirty="0" smtClean="0"/>
          </a:p>
          <a:p>
            <a:pPr lvl="0"/>
            <a:r>
              <a:rPr lang="en-US" sz="1200" u="non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Sections can help to organize your slides or facilitate collaboration between multiple authors. On the </a:t>
            </a:r>
            <a:r>
              <a:rPr lang="en-US" sz="1200" b="1" u="non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Home</a:t>
            </a:r>
            <a:r>
              <a:rPr lang="en-US" sz="1200" u="non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tab under </a:t>
            </a:r>
            <a:r>
              <a:rPr lang="en-US" sz="1200" b="1" u="non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Slides</a:t>
            </a:r>
            <a:r>
              <a:rPr lang="en-US" sz="1200" u="non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click </a:t>
            </a:r>
            <a:r>
              <a:rPr lang="en-US" sz="1200" b="1" u="non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Section</a:t>
            </a:r>
            <a:r>
              <a:rPr lang="en-US" sz="1200" u="non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then click </a:t>
            </a:r>
            <a:r>
              <a:rPr lang="en-US" sz="1200" b="1" u="non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Add Section</a:t>
            </a:r>
            <a:r>
              <a:rPr lang="en-US" sz="1200" u="non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vl="0"/>
            <a:endParaRPr lang="en-US" sz="1200" b="1" dirty="0" smtClean="0"/>
          </a:p>
          <a:p>
            <a:pPr lvl="0"/>
            <a:r>
              <a:rPr lang="en-US" sz="1200" b="1" dirty="0" smtClean="0"/>
              <a:t>Notes</a:t>
            </a:r>
          </a:p>
          <a:p>
            <a:pPr lvl="0"/>
            <a:r>
              <a:rPr lang="en-US" sz="1200" u="non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 the Notes pane for delivery notes or to provide additional details for the audience. You can see these notes in Presenter View during your presentation. </a:t>
            </a:r>
          </a:p>
          <a:p>
            <a:pPr lvl="0"/>
            <a:r>
              <a:rPr lang="en-US" sz="1200" dirty="0" smtClean="0"/>
              <a:t>Keep in mind the font size (important for accessibility, visibility, videotaping, and online production)</a:t>
            </a:r>
          </a:p>
          <a:p>
            <a:pPr lvl="0"/>
            <a:endParaRPr lang="en-US" sz="1200" dirty="0" smtClean="0"/>
          </a:p>
          <a:p>
            <a:pPr lvl="0">
              <a:buFontTx/>
              <a:buNone/>
            </a:pPr>
            <a:r>
              <a:rPr lang="en-US" sz="1200" b="1" dirty="0" smtClean="0"/>
              <a:t>Coordinated colors </a:t>
            </a:r>
          </a:p>
          <a:p>
            <a:pPr lvl="0">
              <a:buFontTx/>
              <a:buNone/>
            </a:pPr>
            <a:r>
              <a:rPr lang="en-US" sz="1200" dirty="0" smtClean="0"/>
              <a:t>Pay particular attention to the graphs, charts, and text boxes.</a:t>
            </a:r>
            <a:r>
              <a:rPr lang="en-US" sz="1200" baseline="0" dirty="0" smtClean="0"/>
              <a:t> </a:t>
            </a:r>
            <a:endParaRPr lang="en-US" sz="1200" dirty="0" smtClean="0"/>
          </a:p>
          <a:p>
            <a:pPr lvl="0"/>
            <a:r>
              <a:rPr lang="en-US" sz="1200" dirty="0" smtClean="0"/>
              <a:t>Consider that attendees will print in black and white or </a:t>
            </a:r>
            <a:r>
              <a:rPr lang="en-US" sz="1200" dirty="0" err="1" smtClean="0"/>
              <a:t>grayscale</a:t>
            </a:r>
            <a:r>
              <a:rPr lang="en-US" sz="1200" dirty="0" smtClean="0"/>
              <a:t>. Run a test print to make sure your colors work when printed in pure black and white and </a:t>
            </a:r>
            <a:r>
              <a:rPr lang="en-US" sz="1200" dirty="0" err="1" smtClean="0"/>
              <a:t>grayscale</a:t>
            </a:r>
            <a:r>
              <a:rPr lang="en-US" sz="1200" dirty="0" smtClean="0"/>
              <a:t>.</a:t>
            </a:r>
          </a:p>
          <a:p>
            <a:pPr lvl="0">
              <a:buFontTx/>
              <a:buNone/>
            </a:pPr>
            <a:endParaRPr lang="en-US" sz="1200" dirty="0" smtClean="0"/>
          </a:p>
          <a:p>
            <a:pPr lvl="0">
              <a:buFontTx/>
              <a:buNone/>
            </a:pPr>
            <a:r>
              <a:rPr lang="en-US" sz="1200" b="1" dirty="0" smtClean="0"/>
              <a:t>Graphics, tables, and graphs</a:t>
            </a:r>
          </a:p>
          <a:p>
            <a:pPr lvl="0"/>
            <a:r>
              <a:rPr lang="en-US" sz="1200" dirty="0" smtClean="0"/>
              <a:t>Keep it simple: If possible, use consistent, non-distracting styles and colors.</a:t>
            </a:r>
          </a:p>
          <a:p>
            <a:pPr lvl="0"/>
            <a:r>
              <a:rPr lang="en-US" sz="1200" dirty="0" smtClean="0"/>
              <a:t>Label all graphs and tables.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6EAC7D-5A89-47C2-8ABA-56C9C2DEF7A4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Componentization via services</a:t>
            </a:r>
          </a:p>
          <a:p>
            <a:pPr marL="628650" lvl="1" indent="-171450">
              <a:buFontTx/>
              <a:buChar char="-"/>
            </a:pPr>
            <a:r>
              <a:rPr lang="en-US" dirty="0" smtClean="0"/>
              <a:t>Components -&gt; Independently</a:t>
            </a:r>
            <a:r>
              <a:rPr lang="en-US" baseline="0" dirty="0" smtClean="0"/>
              <a:t> replaceable, upgradable</a:t>
            </a:r>
          </a:p>
          <a:p>
            <a:pPr marL="628650" lvl="1" indent="-171450">
              <a:buFontTx/>
              <a:buChar char="-"/>
            </a:pPr>
            <a:r>
              <a:rPr lang="en-US" baseline="0" dirty="0" smtClean="0"/>
              <a:t>In Software, Library &amp; Service. </a:t>
            </a:r>
          </a:p>
          <a:p>
            <a:pPr marL="1085850" lvl="2" indent="-171450">
              <a:buFontTx/>
              <a:buChar char="-"/>
            </a:pPr>
            <a:r>
              <a:rPr lang="en-US" baseline="0" dirty="0" smtClean="0"/>
              <a:t>Library are like 3</a:t>
            </a:r>
            <a:r>
              <a:rPr lang="en-US" baseline="30000" dirty="0" smtClean="0"/>
              <a:t>rd</a:t>
            </a:r>
            <a:r>
              <a:rPr lang="en-US" baseline="0" dirty="0" smtClean="0"/>
              <a:t> party capabilities</a:t>
            </a:r>
          </a:p>
          <a:p>
            <a:pPr marL="1085850" lvl="2" indent="-171450">
              <a:buFontTx/>
              <a:buChar char="-"/>
            </a:pPr>
            <a:r>
              <a:rPr lang="en-US" baseline="0" dirty="0" smtClean="0"/>
              <a:t>Service </a:t>
            </a:r>
            <a:r>
              <a:rPr lang="mr-IN" baseline="0" dirty="0" smtClean="0"/>
              <a:t>–</a:t>
            </a:r>
            <a:r>
              <a:rPr lang="en-US" baseline="0" dirty="0" smtClean="0"/>
              <a:t> Runs in its own process (</a:t>
            </a:r>
            <a:r>
              <a:rPr lang="en-US" baseline="0" dirty="0" err="1" smtClean="0"/>
              <a:t>replaceability</a:t>
            </a:r>
            <a:r>
              <a:rPr lang="en-US" baseline="0" dirty="0" smtClean="0"/>
              <a:t> </a:t>
            </a:r>
            <a:r>
              <a:rPr lang="en-US" baseline="0" smtClean="0"/>
              <a:t>/ upgradeability)</a:t>
            </a:r>
            <a:endParaRPr lang="en-US" dirty="0" smtClean="0"/>
          </a:p>
          <a:p>
            <a:pPr marL="171450" indent="-171450">
              <a:buFontTx/>
              <a:buChar char="-"/>
            </a:pPr>
            <a:r>
              <a:rPr lang="en-US" dirty="0" smtClean="0"/>
              <a:t>Focused around ‘Business Need’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Products</a:t>
            </a:r>
            <a:r>
              <a:rPr lang="en-US" baseline="0" dirty="0" smtClean="0"/>
              <a:t> not Projects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Smart Endpoints, Dump Pipes (conduits)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Decentralized governance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Decentralized data management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Infrastructure automation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Design for Failure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Evolutionary Design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693FD4-8F83-4EF7-AC3F-0DC0388986B0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70056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3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Microsoft </a:t>
            </a:r>
            <a:r>
              <a:rPr lang="en-US" b="1" dirty="0" smtClean="0"/>
              <a:t>Engineering Excellence</a:t>
            </a:r>
            <a:endParaRPr lang="en-US" dirty="0" smtClean="0"/>
          </a:p>
        </p:txBody>
      </p:sp>
      <p:sp>
        <p:nvSpPr>
          <p:cNvPr id="43011" name="Rectangle 25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Microsoft Confidential</a:t>
            </a:r>
          </a:p>
        </p:txBody>
      </p:sp>
      <p:sp>
        <p:nvSpPr>
          <p:cNvPr id="43012" name="Rectangle 26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5FF76F4-FC11-42FE-9D94-04E3E6D16C06}" type="slidenum">
              <a:rPr lang="en-US" smtClean="0"/>
              <a:pPr/>
              <a:t>39</a:t>
            </a:fld>
            <a:endParaRPr lang="en-US" dirty="0" smtClean="0"/>
          </a:p>
        </p:txBody>
      </p:sp>
      <p:sp>
        <p:nvSpPr>
          <p:cNvPr id="4301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450850"/>
            <a:ext cx="4572000" cy="3429000"/>
          </a:xfrm>
          <a:ln/>
        </p:spPr>
      </p:sp>
      <p:sp>
        <p:nvSpPr>
          <p:cNvPr id="4301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7492" y="4130103"/>
            <a:ext cx="6261652" cy="4603230"/>
          </a:xfrm>
          <a:noFill/>
          <a:ln/>
        </p:spPr>
        <p:txBody>
          <a:bodyPr/>
          <a:lstStyle/>
          <a:p>
            <a:r>
              <a:rPr lang="en-US" dirty="0" smtClean="0"/>
              <a:t>Is your presentation as crisp as possible? Consider moving extra content to the appendix.</a:t>
            </a:r>
          </a:p>
          <a:p>
            <a:r>
              <a:rPr lang="en-US" dirty="0" smtClean="0"/>
              <a:t>Use appendix slides to store content that you might want to refer to during the Question slide or that may be useful for attendees to investigate deeper in the future.</a:t>
            </a:r>
          </a:p>
          <a:p>
            <a:pPr>
              <a:buFontTx/>
              <a:buNone/>
            </a:pP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590800" y="2286000"/>
            <a:ext cx="6180224" cy="1470025"/>
          </a:xfrm>
        </p:spPr>
        <p:txBody>
          <a:bodyPr anchor="t"/>
          <a:lstStyle>
            <a:lvl1pPr algn="r">
              <a:defRPr b="1" cap="small" baseline="0">
                <a:solidFill>
                  <a:srgbClr val="00330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400" y="4038600"/>
            <a:ext cx="4772528" cy="990600"/>
          </a:xfrm>
        </p:spPr>
        <p:txBody>
          <a:bodyPr>
            <a:normAutofit/>
          </a:bodyPr>
          <a:lstStyle>
            <a:lvl1pPr marL="0" indent="0" algn="r">
              <a:buNone/>
              <a:defRPr sz="2000" b="0">
                <a:solidFill>
                  <a:schemeClr val="tx1"/>
                </a:solidFill>
                <a:latin typeface="Georgia" pitchFamily="18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email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251"/>
            <a:ext cx="457200" cy="6858000"/>
          </a:xfrm>
          <a:prstGeom prst="rect">
            <a:avLst/>
          </a:prstGeom>
        </p:spPr>
      </p:pic>
      <p:pic>
        <p:nvPicPr>
          <p:cNvPr id="6" name="Shape 76"/>
          <p:cNvPicPr preferRelativeResize="0"/>
          <p:nvPr userDrawn="1"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57800" y="5181600"/>
            <a:ext cx="3468048" cy="624775"/>
          </a:xfrm>
          <a:prstGeom prst="rect">
            <a:avLst/>
          </a:prstGeom>
          <a:noFill/>
          <a:ln>
            <a:noFill/>
          </a:ln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B281C-5159-4971-8228-52B9A72E9ED2}" type="datetimeFigureOut">
              <a:rPr lang="en-US" smtClean="0"/>
              <a:pPr/>
              <a:t>7/1/17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6E5A2-EC83-451F-A719-9AC1370DD5C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B281C-5159-4971-8228-52B9A72E9ED2}" type="datetimeFigureOut">
              <a:rPr lang="en-US" smtClean="0"/>
              <a:pPr/>
              <a:t>7/1/17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6E5A2-EC83-451F-A719-9AC1370DD5C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ckground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>
          <a:xfrm>
            <a:off x="762000" y="6356350"/>
            <a:ext cx="2133600" cy="365125"/>
          </a:xfrm>
        </p:spPr>
        <p:txBody>
          <a:bodyPr/>
          <a:lstStyle/>
          <a:p>
            <a:fld id="{757B281C-5159-4971-8228-52B9A72E9ED2}" type="datetimeFigureOut">
              <a:rPr lang="en-US" smtClean="0"/>
              <a:pPr/>
              <a:t>7/1/17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352800" y="6356350"/>
            <a:ext cx="28956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705600" y="6356350"/>
            <a:ext cx="2133600" cy="365125"/>
          </a:xfrm>
        </p:spPr>
        <p:txBody>
          <a:bodyPr/>
          <a:lstStyle/>
          <a:p>
            <a:fld id="{33D6E5A2-EC83-451F-A719-9AC1370DD5C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email">
            <a:duotone>
              <a:schemeClr val="accent6">
                <a:shade val="45000"/>
                <a:satMod val="135000"/>
              </a:schemeClr>
              <a:prstClr val="white"/>
            </a:duotone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4304047" y="-4319815"/>
            <a:ext cx="533399" cy="917303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0" y="3048000"/>
            <a:ext cx="4343400" cy="1362075"/>
          </a:xfrm>
        </p:spPr>
        <p:txBody>
          <a:bodyPr anchor="b" anchorCtr="0"/>
          <a:lstStyle>
            <a:lvl1pPr algn="l">
              <a:defRPr sz="4000" b="1" cap="small" baseline="0">
                <a:solidFill>
                  <a:srgbClr val="00330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B281C-5159-4971-8228-52B9A72E9ED2}" type="datetimeFigureOut">
              <a:rPr lang="en-US" smtClean="0"/>
              <a:pPr/>
              <a:t>7/1/17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6E5A2-EC83-451F-A719-9AC1370DD5C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6781800" y="5334000"/>
            <a:ext cx="2133600" cy="9906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 smtClean="0"/>
              <a:t>Company Logo</a:t>
            </a:r>
            <a:endParaRPr lang="en-US" dirty="0"/>
          </a:p>
        </p:txBody>
      </p:sp>
    </p:spTree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62000" y="76200"/>
            <a:ext cx="8077200" cy="1143000"/>
          </a:xfrm>
        </p:spPr>
        <p:txBody>
          <a:bodyPr anchor="ctr" anchorCtr="0"/>
          <a:lstStyle>
            <a:lvl1pPr algn="l">
              <a:defRPr lang="en-US" dirty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240119"/>
            <a:ext cx="8077200" cy="4653658"/>
          </a:xfrm>
        </p:spPr>
        <p:txBody>
          <a:bodyPr>
            <a:normAutofit/>
          </a:bodyPr>
          <a:lstStyle>
            <a:lvl1pPr>
              <a:defRPr sz="32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400">
                <a:latin typeface="+mn-lt"/>
              </a:defRPr>
            </a:lvl4pPr>
            <a:lvl5pPr>
              <a:defRPr sz="2400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B281C-5159-4971-8228-52B9A72E9ED2}" type="datetimeFigureOut">
              <a:rPr lang="en-US" smtClean="0"/>
              <a:pPr/>
              <a:t>7/1/17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705600" y="6356350"/>
            <a:ext cx="2133600" cy="365125"/>
          </a:xfrm>
        </p:spPr>
        <p:txBody>
          <a:bodyPr/>
          <a:lstStyle/>
          <a:p>
            <a:fld id="{33D6E5A2-EC83-451F-A719-9AC1370DD5C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240118"/>
            <a:ext cx="4038600" cy="488604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76800" y="1240117"/>
            <a:ext cx="4038600" cy="49009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B281C-5159-4971-8228-52B9A72E9ED2}" type="datetimeFigureOut">
              <a:rPr lang="en-US" smtClean="0"/>
              <a:pPr/>
              <a:t>7/1/17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6E5A2-EC83-451F-A719-9AC1370DD5C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123629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1897529"/>
            <a:ext cx="4040188" cy="422863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73625" y="1235356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73625" y="1897529"/>
            <a:ext cx="4041775" cy="422863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B281C-5159-4971-8228-52B9A72E9ED2}" type="datetimeFigureOut">
              <a:rPr lang="en-US" smtClean="0"/>
              <a:pPr/>
              <a:t>7/1/17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6E5A2-EC83-451F-A719-9AC1370DD5C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wipe dir="d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620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03650" y="7620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1255060"/>
            <a:ext cx="3008313" cy="487110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B281C-5159-4971-8228-52B9A72E9ED2}" type="datetimeFigureOut">
              <a:rPr lang="en-US" smtClean="0"/>
              <a:pPr/>
              <a:t>7/1/17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6E5A2-EC83-451F-A719-9AC1370DD5C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B281C-5159-4971-8228-52B9A72E9ED2}" type="datetimeFigureOut">
              <a:rPr lang="en-US" smtClean="0"/>
              <a:pPr/>
              <a:t>7/1/17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6E5A2-EC83-451F-A719-9AC1370DD5C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wipe dir="d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B281C-5159-4971-8228-52B9A72E9ED2}" type="datetimeFigureOut">
              <a:rPr lang="en-US" smtClean="0"/>
              <a:pPr/>
              <a:t>7/1/17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6E5A2-EC83-451F-A719-9AC1370DD5C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wipe dir="d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274638"/>
            <a:ext cx="58674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B281C-5159-4971-8228-52B9A72E9ED2}" type="datetimeFigureOut">
              <a:rPr lang="en-US" smtClean="0"/>
              <a:pPr/>
              <a:t>7/1/17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6E5A2-EC83-451F-A719-9AC1370DD5C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wipe dir="d"/>
  </p:transition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2000" y="76200"/>
            <a:ext cx="80772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0" y="1240118"/>
            <a:ext cx="8077200" cy="48860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20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7B281C-5159-4971-8228-52B9A72E9ED2}" type="datetimeFigureOut">
              <a:rPr lang="en-US" smtClean="0"/>
              <a:pPr/>
              <a:t>7/1/17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528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7056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D6E5A2-EC83-451F-A719-9AC1370DD5C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4" cstate="email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52400" y="-109183"/>
            <a:ext cx="818707" cy="7083189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0" r:id="rId3"/>
    <p:sldLayoutId id="2147483652" r:id="rId4"/>
    <p:sldLayoutId id="2147483653" r:id="rId5"/>
    <p:sldLayoutId id="2147483656" r:id="rId6"/>
    <p:sldLayoutId id="2147483657" r:id="rId7"/>
    <p:sldLayoutId id="2147483658" r:id="rId8"/>
    <p:sldLayoutId id="2147483659" r:id="rId9"/>
    <p:sldLayoutId id="2147483654" r:id="rId10"/>
    <p:sldLayoutId id="2147483655" r:id="rId11"/>
    <p:sldLayoutId id="2147483663" r:id="rId12"/>
  </p:sldLayoutIdLst>
  <p:transition spd="slow">
    <p:wipe dir="d"/>
  </p:transition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spcBef>
          <a:spcPct val="0"/>
        </a:spcBef>
        <a:buNone/>
        <a:defRPr lang="en-US" sz="4400" kern="1200" dirty="0" smtClean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.xml"/><Relationship Id="rId1" Type="http://schemas.openxmlformats.org/officeDocument/2006/relationships/tags" Target="../tags/tag1.xml"/><Relationship Id="rId2" Type="http://schemas.openxmlformats.org/officeDocument/2006/relationships/tags" Target="../tags/tag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.tiff"/><Relationship Id="rId3" Type="http://schemas.openxmlformats.org/officeDocument/2006/relationships/image" Target="../media/image10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3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.tif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6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7.tif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8.tif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9.tif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0.tif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1.tif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2.tif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3.xml"/><Relationship Id="rId5" Type="http://schemas.openxmlformats.org/officeDocument/2006/relationships/image" Target="../media/image23.png"/><Relationship Id="rId1" Type="http://schemas.openxmlformats.org/officeDocument/2006/relationships/tags" Target="../tags/tag4.xml"/><Relationship Id="rId2" Type="http://schemas.openxmlformats.org/officeDocument/2006/relationships/tags" Target="../tags/tag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752600" y="2286000"/>
            <a:ext cx="7018424" cy="1470025"/>
          </a:xfrm>
        </p:spPr>
        <p:txBody>
          <a:bodyPr/>
          <a:lstStyle/>
          <a:p>
            <a:r>
              <a:rPr lang="en-US" smtClean="0"/>
              <a:t>Microservices </a:t>
            </a:r>
            <a:r>
              <a:rPr lang="en-US" smtClean="0"/>
              <a:t>using </a:t>
            </a:r>
            <a:r>
              <a:rPr lang="en-US" dirty="0" smtClean="0"/>
              <a:t>Spring Boot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/>
        <p:txBody>
          <a:bodyPr>
            <a:normAutofit/>
          </a:bodyPr>
          <a:lstStyle/>
          <a:p>
            <a:r>
              <a:rPr lang="en-US" sz="2400" dirty="0" smtClean="0">
                <a:latin typeface="+mn-lt"/>
              </a:rPr>
              <a:t>Chandra Veerapaneni</a:t>
            </a:r>
            <a:endParaRPr lang="en-US" sz="2400" dirty="0">
              <a:latin typeface="+mn-lt"/>
            </a:endParaRPr>
          </a:p>
        </p:txBody>
      </p:sp>
    </p:spTree>
    <p:custDataLst>
      <p:tags r:id="rId1"/>
    </p:custData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Implementation Challenges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/>
              <a:buChar char="•"/>
            </a:pPr>
            <a:r>
              <a:rPr lang="en-US" dirty="0"/>
              <a:t>Monitoring &amp; Tracing in a distributed </a:t>
            </a:r>
            <a:r>
              <a:rPr lang="en-US" dirty="0" smtClean="0"/>
              <a:t>environment</a:t>
            </a:r>
          </a:p>
          <a:p>
            <a:pPr lvl="1">
              <a:buFont typeface="Arial"/>
              <a:buChar char="•"/>
            </a:pPr>
            <a:r>
              <a:rPr lang="en-US" dirty="0" smtClean="0"/>
              <a:t>Multitude </a:t>
            </a:r>
            <a:r>
              <a:rPr lang="en-US" dirty="0"/>
              <a:t>of systems running several </a:t>
            </a:r>
            <a:r>
              <a:rPr lang="en-US" dirty="0" smtClean="0"/>
              <a:t>microservices</a:t>
            </a:r>
          </a:p>
          <a:p>
            <a:pPr lvl="1">
              <a:buFont typeface="Arial"/>
              <a:buChar char="•"/>
            </a:pPr>
            <a:r>
              <a:rPr lang="en-US" dirty="0" smtClean="0"/>
              <a:t>Finding </a:t>
            </a:r>
            <a:r>
              <a:rPr lang="en-US" dirty="0"/>
              <a:t>the root-cause of a problem can be </a:t>
            </a:r>
            <a:r>
              <a:rPr lang="en-US" dirty="0" smtClean="0"/>
              <a:t>challenging</a:t>
            </a:r>
          </a:p>
          <a:p>
            <a:pPr>
              <a:buFont typeface="Arial"/>
              <a:buChar char="•"/>
            </a:pPr>
            <a:r>
              <a:rPr lang="en-US" dirty="0"/>
              <a:t>Distributed Data </a:t>
            </a:r>
            <a:r>
              <a:rPr lang="en-US" dirty="0" smtClean="0"/>
              <a:t>Management</a:t>
            </a:r>
          </a:p>
          <a:p>
            <a:pPr lvl="1">
              <a:buFont typeface="Arial"/>
              <a:buChar char="•"/>
            </a:pPr>
            <a:r>
              <a:rPr lang="en-US" dirty="0"/>
              <a:t>Implementing business transactions that maintain consistency across multiple microservices becomes a challenge.</a:t>
            </a:r>
            <a:endParaRPr lang="en-US" dirty="0" smtClean="0"/>
          </a:p>
          <a:p>
            <a:pPr>
              <a:buFont typeface="Arial"/>
              <a:buChar char="•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12250475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Implementation Challenges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/>
              <a:buChar char="•"/>
            </a:pPr>
            <a:r>
              <a:rPr lang="en-US" dirty="0"/>
              <a:t>Operational and Tooling overhead on the development </a:t>
            </a:r>
            <a:r>
              <a:rPr lang="en-US" dirty="0" smtClean="0"/>
              <a:t>teams</a:t>
            </a:r>
          </a:p>
          <a:p>
            <a:pPr>
              <a:buFont typeface="Arial"/>
              <a:buChar char="•"/>
            </a:pPr>
            <a:r>
              <a:rPr lang="en-US" dirty="0" smtClean="0"/>
              <a:t>A </a:t>
            </a:r>
            <a:r>
              <a:rPr lang="en-US" dirty="0"/>
              <a:t>centralized logging system with </a:t>
            </a:r>
            <a:r>
              <a:rPr lang="en-US" dirty="0" smtClean="0"/>
              <a:t>traceability</a:t>
            </a:r>
          </a:p>
          <a:p>
            <a:pPr>
              <a:buFont typeface="Arial"/>
              <a:buChar char="•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490783338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>
              <a:buFont typeface="Arial"/>
              <a:buChar char="•"/>
            </a:pPr>
            <a:r>
              <a:rPr lang="en-US" dirty="0"/>
              <a:t>How are all my microservices configured and is it correct? </a:t>
            </a:r>
            <a:endParaRPr lang="en-US" dirty="0" smtClean="0"/>
          </a:p>
          <a:p>
            <a:pPr>
              <a:buFont typeface="Arial"/>
              <a:buChar char="•"/>
            </a:pPr>
            <a:r>
              <a:rPr lang="en-US" dirty="0" smtClean="0"/>
              <a:t>What </a:t>
            </a:r>
            <a:r>
              <a:rPr lang="en-US" dirty="0"/>
              <a:t>microservices are deployed and where</a:t>
            </a:r>
            <a:r>
              <a:rPr lang="en-US" dirty="0" smtClean="0"/>
              <a:t>?</a:t>
            </a:r>
          </a:p>
          <a:p>
            <a:pPr>
              <a:buFont typeface="Arial"/>
              <a:buChar char="•"/>
            </a:pPr>
            <a:r>
              <a:rPr lang="en-US" dirty="0" smtClean="0"/>
              <a:t>How </a:t>
            </a:r>
            <a:r>
              <a:rPr lang="en-US" dirty="0"/>
              <a:t>to keep up with routing information</a:t>
            </a:r>
            <a:r>
              <a:rPr lang="en-US" dirty="0" smtClean="0"/>
              <a:t>?</a:t>
            </a:r>
          </a:p>
          <a:p>
            <a:pPr>
              <a:buFont typeface="Arial"/>
              <a:buChar char="•"/>
            </a:pPr>
            <a:r>
              <a:rPr lang="en-US" dirty="0" smtClean="0"/>
              <a:t>How </a:t>
            </a:r>
            <a:r>
              <a:rPr lang="en-US" dirty="0"/>
              <a:t>to prevent chain of failures</a:t>
            </a:r>
            <a:r>
              <a:rPr lang="en-US" dirty="0" smtClean="0"/>
              <a:t>?</a:t>
            </a:r>
          </a:p>
          <a:p>
            <a:pPr>
              <a:buFont typeface="Arial"/>
              <a:buChar char="•"/>
            </a:pPr>
            <a:r>
              <a:rPr lang="en-US" dirty="0" smtClean="0"/>
              <a:t>How </a:t>
            </a:r>
            <a:r>
              <a:rPr lang="en-US" dirty="0"/>
              <a:t>to verify that all services are up and running</a:t>
            </a:r>
            <a:r>
              <a:rPr lang="en-US" dirty="0" smtClean="0"/>
              <a:t>?</a:t>
            </a:r>
          </a:p>
          <a:p>
            <a:pPr>
              <a:buFont typeface="Arial"/>
              <a:buChar char="•"/>
            </a:pPr>
            <a:r>
              <a:rPr lang="en-US" dirty="0" smtClean="0"/>
              <a:t>How </a:t>
            </a:r>
            <a:r>
              <a:rPr lang="en-US" dirty="0"/>
              <a:t>to track messages that flow between services</a:t>
            </a:r>
            <a:r>
              <a:rPr lang="en-US" dirty="0" smtClean="0"/>
              <a:t>?</a:t>
            </a:r>
          </a:p>
          <a:p>
            <a:pPr>
              <a:buFont typeface="Arial"/>
              <a:buChar char="•"/>
            </a:pPr>
            <a:r>
              <a:rPr lang="en-US" dirty="0" smtClean="0"/>
              <a:t>How </a:t>
            </a:r>
            <a:r>
              <a:rPr lang="en-US" dirty="0"/>
              <a:t>to ensure that only the API-services are exposed externally</a:t>
            </a:r>
            <a:r>
              <a:rPr lang="en-US" dirty="0" smtClean="0"/>
              <a:t>?</a:t>
            </a:r>
          </a:p>
          <a:p>
            <a:pPr>
              <a:buFont typeface="Arial"/>
              <a:buChar char="•"/>
            </a:pPr>
            <a:r>
              <a:rPr lang="en-US" dirty="0" smtClean="0"/>
              <a:t>How </a:t>
            </a:r>
            <a:r>
              <a:rPr lang="en-US" dirty="0"/>
              <a:t>to secure the API-services? 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97426503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Building Microservices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2109832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components are available?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/>
              <a:buChar char="•"/>
            </a:pPr>
            <a:r>
              <a:rPr lang="en-US" dirty="0"/>
              <a:t>Central Configuration </a:t>
            </a:r>
            <a:r>
              <a:rPr lang="en-US" dirty="0" smtClean="0"/>
              <a:t>server </a:t>
            </a:r>
            <a:r>
              <a:rPr lang="en-US" sz="1800" dirty="0" smtClean="0"/>
              <a:t>(</a:t>
            </a:r>
            <a:r>
              <a:rPr lang="en-US" sz="1800" dirty="0" err="1" smtClean="0"/>
              <a:t>Config</a:t>
            </a:r>
            <a:r>
              <a:rPr lang="en-US" sz="1800" dirty="0" smtClean="0"/>
              <a:t> Server)</a:t>
            </a:r>
            <a:endParaRPr lang="en-US" dirty="0" smtClean="0"/>
          </a:p>
          <a:p>
            <a:pPr>
              <a:buFont typeface="Arial"/>
              <a:buChar char="•"/>
            </a:pPr>
            <a:r>
              <a:rPr lang="en-US" dirty="0" smtClean="0"/>
              <a:t>Service Discovery </a:t>
            </a:r>
            <a:r>
              <a:rPr lang="en-US" dirty="0"/>
              <a:t>server </a:t>
            </a:r>
            <a:r>
              <a:rPr lang="en-US" sz="1800" dirty="0" smtClean="0"/>
              <a:t>(Eureka)</a:t>
            </a:r>
          </a:p>
          <a:p>
            <a:pPr>
              <a:buFont typeface="Arial"/>
              <a:buChar char="•"/>
            </a:pPr>
            <a:r>
              <a:rPr lang="en-US" dirty="0" smtClean="0"/>
              <a:t>Edge Server </a:t>
            </a:r>
            <a:r>
              <a:rPr lang="en-US" sz="1800" dirty="0" smtClean="0"/>
              <a:t>(</a:t>
            </a:r>
            <a:r>
              <a:rPr lang="en-US" sz="1800" dirty="0" err="1" smtClean="0"/>
              <a:t>Zuul</a:t>
            </a:r>
            <a:r>
              <a:rPr lang="en-US" sz="1800" dirty="0" smtClean="0"/>
              <a:t>)</a:t>
            </a:r>
            <a:endParaRPr lang="en-US" sz="1800" dirty="0"/>
          </a:p>
          <a:p>
            <a:pPr>
              <a:buFont typeface="Arial"/>
              <a:buChar char="•"/>
            </a:pPr>
            <a:r>
              <a:rPr lang="en-US" dirty="0"/>
              <a:t>Load Balancer </a:t>
            </a:r>
            <a:r>
              <a:rPr lang="en-US" sz="1600" dirty="0" smtClean="0"/>
              <a:t>(Ribbon)</a:t>
            </a:r>
          </a:p>
          <a:p>
            <a:pPr>
              <a:buFont typeface="Arial"/>
              <a:buChar char="•"/>
            </a:pPr>
            <a:r>
              <a:rPr lang="en-US" dirty="0" smtClean="0"/>
              <a:t>Circuit </a:t>
            </a:r>
            <a:r>
              <a:rPr lang="en-US" dirty="0"/>
              <a:t>Breaker </a:t>
            </a:r>
            <a:r>
              <a:rPr lang="en-US" sz="1600" dirty="0" smtClean="0"/>
              <a:t>(</a:t>
            </a:r>
            <a:r>
              <a:rPr lang="en-US" sz="1600" dirty="0" err="1" smtClean="0"/>
              <a:t>Hystrix</a:t>
            </a:r>
            <a:r>
              <a:rPr lang="en-US" sz="1600" dirty="0" smtClean="0"/>
              <a:t>, Turbine)</a:t>
            </a:r>
          </a:p>
          <a:p>
            <a:pPr>
              <a:buFont typeface="Arial"/>
              <a:buChar char="•"/>
            </a:pPr>
            <a:r>
              <a:rPr lang="en-US" dirty="0"/>
              <a:t>Distributed </a:t>
            </a:r>
            <a:r>
              <a:rPr lang="en-US" dirty="0" smtClean="0"/>
              <a:t>Tracing </a:t>
            </a:r>
            <a:r>
              <a:rPr lang="en-US" sz="1600" dirty="0" smtClean="0"/>
              <a:t>(Sleuth / </a:t>
            </a:r>
            <a:r>
              <a:rPr lang="en-US" sz="1600" dirty="0" err="1" smtClean="0"/>
              <a:t>Zipkin</a:t>
            </a:r>
            <a:r>
              <a:rPr lang="en-US" sz="1600" dirty="0" smtClean="0"/>
              <a:t>)</a:t>
            </a:r>
            <a:endParaRPr lang="en-US" sz="1600" dirty="0"/>
          </a:p>
          <a:p>
            <a:pPr>
              <a:buFont typeface="Arial"/>
              <a:buChar char="•"/>
            </a:pPr>
            <a:r>
              <a:rPr lang="en-US" dirty="0" smtClean="0"/>
              <a:t>Monitoring</a:t>
            </a:r>
          </a:p>
          <a:p>
            <a:pPr>
              <a:buFont typeface="Arial"/>
              <a:buChar char="•"/>
            </a:pPr>
            <a:r>
              <a:rPr lang="en-US" dirty="0"/>
              <a:t>Security </a:t>
            </a:r>
            <a:r>
              <a:rPr lang="en-US" sz="1600" dirty="0" smtClean="0"/>
              <a:t>(OAuth2 based Authorization Server)</a:t>
            </a:r>
          </a:p>
        </p:txBody>
      </p:sp>
    </p:spTree>
    <p:extLst>
      <p:ext uri="{BB962C8B-B14F-4D97-AF65-F5344CB8AC3E}">
        <p14:creationId xmlns:p14="http://schemas.microsoft.com/office/powerpoint/2010/main" val="2083526732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 Model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371600"/>
            <a:ext cx="8277668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245639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Service Discovery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240118"/>
            <a:ext cx="3200400" cy="5236882"/>
          </a:xfr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 fontAlgn="base"/>
            <a:r>
              <a:rPr lang="en-US" sz="2800" dirty="0"/>
              <a:t>Service instances have dynamically assigned network </a:t>
            </a:r>
            <a:r>
              <a:rPr lang="en-US" sz="2800" dirty="0" smtClean="0"/>
              <a:t>locations.</a:t>
            </a:r>
          </a:p>
          <a:p>
            <a:pPr fontAlgn="base"/>
            <a:r>
              <a:rPr lang="en-US" sz="2800" dirty="0" smtClean="0"/>
              <a:t>Change </a:t>
            </a:r>
            <a:r>
              <a:rPr lang="en-US" sz="2800" dirty="0"/>
              <a:t>dynamically because of auto-scaling, failures, and </a:t>
            </a:r>
            <a:r>
              <a:rPr lang="en-US" sz="2800" dirty="0" smtClean="0"/>
              <a:t>upgrades</a:t>
            </a:r>
          </a:p>
          <a:p>
            <a:pPr fontAlgn="base"/>
            <a:r>
              <a:rPr lang="en-US" sz="2800" dirty="0" smtClean="0"/>
              <a:t>Client </a:t>
            </a:r>
            <a:r>
              <a:rPr lang="en-US" sz="2800" dirty="0"/>
              <a:t>code needs to use a more elaborate service discovery </a:t>
            </a:r>
            <a:r>
              <a:rPr lang="en-US" sz="2800" dirty="0" smtClean="0"/>
              <a:t>mechanism</a:t>
            </a:r>
            <a:endParaRPr lang="en-US" sz="2700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2400" y="1062417"/>
            <a:ext cx="4923724" cy="5185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982094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Service Discovery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240118"/>
            <a:ext cx="8077200" cy="5236882"/>
          </a:xfrm>
        </p:spPr>
        <p:txBody>
          <a:bodyPr vert="horz" lIns="91440" tIns="45720" rIns="91440" bIns="45720" rtlCol="0">
            <a:normAutofit/>
          </a:bodyPr>
          <a:lstStyle/>
          <a:p>
            <a:pPr fontAlgn="base"/>
            <a:r>
              <a:rPr lang="en-US" sz="2800" dirty="0" smtClean="0"/>
              <a:t>Client Side Discovery</a:t>
            </a:r>
          </a:p>
          <a:p>
            <a:pPr lvl="1" fontAlgn="base"/>
            <a:r>
              <a:rPr lang="en-US" sz="2400" dirty="0" smtClean="0"/>
              <a:t>Client </a:t>
            </a:r>
            <a:r>
              <a:rPr lang="en-US" sz="2400" dirty="0"/>
              <a:t>is responsible for determining the network locations of available service </a:t>
            </a:r>
            <a:r>
              <a:rPr lang="en-US" sz="2400" dirty="0" smtClean="0"/>
              <a:t>instances</a:t>
            </a:r>
          </a:p>
          <a:p>
            <a:pPr lvl="1" fontAlgn="base"/>
            <a:r>
              <a:rPr lang="en-US" sz="2400" dirty="0" smtClean="0"/>
              <a:t>Load balances </a:t>
            </a:r>
            <a:r>
              <a:rPr lang="en-US" sz="2400" dirty="0"/>
              <a:t>requests across </a:t>
            </a:r>
            <a:r>
              <a:rPr lang="en-US" sz="2400" dirty="0" smtClean="0"/>
              <a:t>them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3277" y="2908176"/>
            <a:ext cx="3935923" cy="3716834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762000" y="3581400"/>
            <a:ext cx="4038600" cy="28956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en-US" sz="1600" dirty="0" smtClean="0">
                <a:latin typeface="Avenir Book" charset="0"/>
                <a:ea typeface="Avenir Book" charset="0"/>
                <a:cs typeface="Avenir Book" charset="0"/>
              </a:rPr>
              <a:t>Network </a:t>
            </a:r>
            <a:r>
              <a:rPr lang="en-US" sz="1600" dirty="0">
                <a:latin typeface="Avenir Book" charset="0"/>
                <a:ea typeface="Avenir Book" charset="0"/>
                <a:cs typeface="Avenir Book" charset="0"/>
              </a:rPr>
              <a:t>location of a service instance is registered with the service registry when it starts </a:t>
            </a:r>
            <a:r>
              <a:rPr lang="en-US" sz="1600" dirty="0" smtClean="0">
                <a:latin typeface="Avenir Book" charset="0"/>
                <a:ea typeface="Avenir Book" charset="0"/>
                <a:cs typeface="Avenir Book" charset="0"/>
              </a:rPr>
              <a:t>up.</a:t>
            </a:r>
          </a:p>
          <a:p>
            <a:pPr fontAlgn="base"/>
            <a:r>
              <a:rPr lang="en-US" sz="1600" dirty="0" smtClean="0">
                <a:latin typeface="Avenir Book" charset="0"/>
                <a:ea typeface="Avenir Book" charset="0"/>
                <a:cs typeface="Avenir Book" charset="0"/>
              </a:rPr>
              <a:t>Removed </a:t>
            </a:r>
            <a:r>
              <a:rPr lang="en-US" sz="1600" dirty="0">
                <a:latin typeface="Avenir Book" charset="0"/>
                <a:ea typeface="Avenir Book" charset="0"/>
                <a:cs typeface="Avenir Book" charset="0"/>
              </a:rPr>
              <a:t>from the service registry when </a:t>
            </a:r>
            <a:r>
              <a:rPr lang="en-US" sz="1600" dirty="0" smtClean="0">
                <a:latin typeface="Avenir Book" charset="0"/>
                <a:ea typeface="Avenir Book" charset="0"/>
                <a:cs typeface="Avenir Book" charset="0"/>
              </a:rPr>
              <a:t>the service </a:t>
            </a:r>
            <a:r>
              <a:rPr lang="en-US" sz="1600" dirty="0">
                <a:latin typeface="Avenir Book" charset="0"/>
                <a:ea typeface="Avenir Book" charset="0"/>
                <a:cs typeface="Avenir Book" charset="0"/>
              </a:rPr>
              <a:t>instance terminates. </a:t>
            </a:r>
            <a:endParaRPr lang="en-US" sz="1600" dirty="0" smtClean="0">
              <a:latin typeface="Avenir Book" charset="0"/>
              <a:ea typeface="Avenir Book" charset="0"/>
              <a:cs typeface="Avenir Book" charset="0"/>
            </a:endParaRPr>
          </a:p>
          <a:p>
            <a:pPr fontAlgn="base"/>
            <a:r>
              <a:rPr lang="en-US" sz="1600" dirty="0" smtClean="0">
                <a:latin typeface="Avenir Book" charset="0"/>
                <a:ea typeface="Avenir Book" charset="0"/>
                <a:cs typeface="Avenir Book" charset="0"/>
              </a:rPr>
              <a:t>The </a:t>
            </a:r>
            <a:r>
              <a:rPr lang="en-US" sz="1600" dirty="0">
                <a:latin typeface="Avenir Book" charset="0"/>
                <a:ea typeface="Avenir Book" charset="0"/>
                <a:cs typeface="Avenir Book" charset="0"/>
              </a:rPr>
              <a:t>service instance’s registration is typically refreshed periodically using a heartbeat mechanism</a:t>
            </a:r>
            <a:r>
              <a:rPr lang="en-US" sz="1600" dirty="0" smtClean="0">
                <a:latin typeface="Avenir Book" charset="0"/>
                <a:ea typeface="Avenir Book" charset="0"/>
                <a:cs typeface="Avenir Book" charset="0"/>
              </a:rPr>
              <a:t>.</a:t>
            </a:r>
          </a:p>
          <a:p>
            <a:pPr fontAlgn="base"/>
            <a:endParaRPr lang="en-US" sz="1600" dirty="0">
              <a:latin typeface="Avenir Book" charset="0"/>
              <a:ea typeface="Avenir Book" charset="0"/>
              <a:cs typeface="Avenir Book" charset="0"/>
            </a:endParaRPr>
          </a:p>
          <a:p>
            <a:pPr marL="0" indent="0" algn="ctr" fontAlgn="base">
              <a:buNone/>
            </a:pPr>
            <a:r>
              <a:rPr lang="en-US" sz="1600" b="1" dirty="0" smtClean="0">
                <a:latin typeface="Avenir Book" charset="0"/>
                <a:ea typeface="Avenir Book" charset="0"/>
                <a:cs typeface="Avenir Book" charset="0"/>
              </a:rPr>
              <a:t>Eureka (Discovery) / Ribbon (Load Balancer)</a:t>
            </a:r>
          </a:p>
        </p:txBody>
      </p:sp>
    </p:spTree>
    <p:extLst>
      <p:ext uri="{BB962C8B-B14F-4D97-AF65-F5344CB8AC3E}">
        <p14:creationId xmlns:p14="http://schemas.microsoft.com/office/powerpoint/2010/main" val="56658368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Service Discovery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240118"/>
            <a:ext cx="8077200" cy="5236882"/>
          </a:xfrm>
        </p:spPr>
        <p:txBody>
          <a:bodyPr vert="horz" lIns="91440" tIns="45720" rIns="91440" bIns="45720" rtlCol="0">
            <a:normAutofit/>
          </a:bodyPr>
          <a:lstStyle/>
          <a:p>
            <a:pPr fontAlgn="base"/>
            <a:r>
              <a:rPr lang="en-US" sz="2800" dirty="0" smtClean="0"/>
              <a:t>Server Side Discovery</a:t>
            </a:r>
          </a:p>
          <a:p>
            <a:pPr lvl="1" fontAlgn="base"/>
            <a:r>
              <a:rPr lang="en-US" sz="2400" dirty="0"/>
              <a:t>Client makes a request to a service via a load </a:t>
            </a:r>
            <a:r>
              <a:rPr lang="en-US" sz="2400" dirty="0" smtClean="0"/>
              <a:t>balancer</a:t>
            </a:r>
            <a:endParaRPr lang="en-US" sz="2400" dirty="0"/>
          </a:p>
          <a:p>
            <a:pPr lvl="1" fontAlgn="base"/>
            <a:r>
              <a:rPr lang="en-US" sz="2400" dirty="0"/>
              <a:t>The load balancer queries the service registry and routes each request to an available service </a:t>
            </a:r>
            <a:r>
              <a:rPr lang="en-US" sz="2400" dirty="0" smtClean="0"/>
              <a:t>instance</a:t>
            </a:r>
            <a:endParaRPr lang="en-US" sz="2400" dirty="0"/>
          </a:p>
          <a:p>
            <a:pPr lvl="1" fontAlgn="base"/>
            <a:r>
              <a:rPr lang="en-US" sz="2400" dirty="0" smtClean="0"/>
              <a:t>Service </a:t>
            </a:r>
            <a:r>
              <a:rPr lang="en-US" sz="2400" dirty="0"/>
              <a:t>instances are registered and deregistered with the service </a:t>
            </a:r>
            <a:r>
              <a:rPr lang="en-US" sz="2400" dirty="0" smtClean="0"/>
              <a:t>registry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6058" y="3429000"/>
            <a:ext cx="4946358" cy="3048000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762000" y="5029200"/>
            <a:ext cx="4038600" cy="38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base">
              <a:buNone/>
            </a:pPr>
            <a:r>
              <a:rPr lang="en-US" sz="1600" b="1" dirty="0" smtClean="0">
                <a:latin typeface="Avenir Book" charset="0"/>
                <a:ea typeface="Avenir Book" charset="0"/>
                <a:cs typeface="Avenir Book" charset="0"/>
              </a:rPr>
              <a:t>AWS Elastic Load Balancer (ELB)</a:t>
            </a:r>
          </a:p>
        </p:txBody>
      </p:sp>
    </p:spTree>
    <p:extLst>
      <p:ext uri="{BB962C8B-B14F-4D97-AF65-F5344CB8AC3E}">
        <p14:creationId xmlns:p14="http://schemas.microsoft.com/office/powerpoint/2010/main" val="921935355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Service Discovery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240118"/>
            <a:ext cx="8077200" cy="5236882"/>
          </a:xfrm>
        </p:spPr>
        <p:txBody>
          <a:bodyPr vert="horz" lIns="91440" tIns="45720" rIns="91440" bIns="45720" rtlCol="0">
            <a:normAutofit/>
          </a:bodyPr>
          <a:lstStyle/>
          <a:p>
            <a:pPr fontAlgn="base"/>
            <a:r>
              <a:rPr lang="en-US" sz="2800" dirty="0" smtClean="0"/>
              <a:t>Service Registry</a:t>
            </a:r>
          </a:p>
          <a:p>
            <a:pPr lvl="1" fontAlgn="base"/>
            <a:r>
              <a:rPr lang="en-US" sz="2400" dirty="0" smtClean="0"/>
              <a:t>Contains the network locations of all service instances</a:t>
            </a:r>
          </a:p>
          <a:p>
            <a:pPr lvl="1" fontAlgn="base"/>
            <a:r>
              <a:rPr lang="en-US" sz="2400" dirty="0" smtClean="0"/>
              <a:t>Netflix Eureka, Consul, Apache Zookeeper, etc.</a:t>
            </a:r>
          </a:p>
          <a:p>
            <a:pPr lvl="1" fontAlgn="base"/>
            <a:r>
              <a:rPr lang="en-US" sz="2400" dirty="0" smtClean="0"/>
              <a:t>Registration Patterns</a:t>
            </a:r>
          </a:p>
          <a:p>
            <a:pPr lvl="2" fontAlgn="base"/>
            <a:r>
              <a:rPr lang="en-US" dirty="0" smtClean="0"/>
              <a:t>Self Registration</a:t>
            </a:r>
          </a:p>
          <a:p>
            <a:pPr lvl="2" fontAlgn="base"/>
            <a:r>
              <a:rPr lang="en-US" dirty="0" smtClean="0"/>
              <a:t>Third-party Registration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3898702"/>
            <a:ext cx="3200400" cy="279097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800" y="3981747"/>
            <a:ext cx="4677986" cy="2709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998380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Microservices</a:t>
            </a:r>
          </a:p>
          <a:p>
            <a:pPr lvl="1"/>
            <a:r>
              <a:rPr lang="en-US" dirty="0" smtClean="0"/>
              <a:t>Characteristics</a:t>
            </a:r>
          </a:p>
          <a:p>
            <a:pPr lvl="1"/>
            <a:r>
              <a:rPr lang="en-US" dirty="0" smtClean="0"/>
              <a:t>Benefits</a:t>
            </a:r>
          </a:p>
          <a:p>
            <a:pPr lvl="1"/>
            <a:r>
              <a:rPr lang="en-US" dirty="0" smtClean="0"/>
              <a:t>Challenges</a:t>
            </a:r>
          </a:p>
          <a:p>
            <a:r>
              <a:rPr lang="en-US" dirty="0" smtClean="0"/>
              <a:t>Building Microservices using Spring </a:t>
            </a:r>
            <a:r>
              <a:rPr lang="en-US" smtClean="0"/>
              <a:t>Boot &amp; Spring </a:t>
            </a:r>
            <a:r>
              <a:rPr lang="en-US" dirty="0" smtClean="0"/>
              <a:t>Cloud</a:t>
            </a:r>
          </a:p>
        </p:txBody>
      </p:sp>
    </p:spTree>
    <p:extLst>
      <p:ext uri="{BB962C8B-B14F-4D97-AF65-F5344CB8AC3E}">
        <p14:creationId xmlns:p14="http://schemas.microsoft.com/office/powerpoint/2010/main" val="1474187935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Using an API Gateway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30350"/>
            <a:ext cx="8128000" cy="379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130649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Using an API Gateway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" y="1163152"/>
            <a:ext cx="5511800" cy="546624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953000" y="1219200"/>
            <a:ext cx="3733800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z="1600" b="1" dirty="0">
                <a:solidFill>
                  <a:srgbClr val="000000"/>
                </a:solidFill>
                <a:latin typeface="Avenir Book" charset="0"/>
                <a:ea typeface="Avenir Book" charset="0"/>
                <a:cs typeface="Avenir Book" charset="0"/>
              </a:rPr>
              <a:t>Shopping Cart Service</a:t>
            </a:r>
            <a:r>
              <a:rPr lang="en-US" sz="1600" dirty="0">
                <a:solidFill>
                  <a:srgbClr val="000000"/>
                </a:solidFill>
                <a:latin typeface="Avenir Book" charset="0"/>
                <a:ea typeface="Avenir Book" charset="0"/>
                <a:cs typeface="Avenir Book" charset="0"/>
              </a:rPr>
              <a:t> – Number of items in the shopping </a:t>
            </a:r>
            <a:r>
              <a:rPr lang="en-US" sz="1600" dirty="0" smtClean="0">
                <a:solidFill>
                  <a:srgbClr val="000000"/>
                </a:solidFill>
                <a:latin typeface="Avenir Book" charset="0"/>
                <a:ea typeface="Avenir Book" charset="0"/>
                <a:cs typeface="Avenir Book" charset="0"/>
              </a:rPr>
              <a:t>cart</a:t>
            </a:r>
            <a:br>
              <a:rPr lang="en-US" sz="1600" dirty="0" smtClean="0">
                <a:solidFill>
                  <a:srgbClr val="000000"/>
                </a:solidFill>
                <a:latin typeface="Avenir Book" charset="0"/>
                <a:ea typeface="Avenir Book" charset="0"/>
                <a:cs typeface="Avenir Book" charset="0"/>
              </a:rPr>
            </a:br>
            <a:endParaRPr lang="en-US" sz="1600" dirty="0">
              <a:solidFill>
                <a:srgbClr val="000000"/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fontAlgn="base"/>
            <a:r>
              <a:rPr lang="en-US" sz="1600" b="1" dirty="0">
                <a:solidFill>
                  <a:srgbClr val="000000"/>
                </a:solidFill>
                <a:latin typeface="Avenir Book" charset="0"/>
                <a:ea typeface="Avenir Book" charset="0"/>
                <a:cs typeface="Avenir Book" charset="0"/>
              </a:rPr>
              <a:t>Order Service</a:t>
            </a:r>
            <a:r>
              <a:rPr lang="en-US" sz="1600" dirty="0">
                <a:solidFill>
                  <a:srgbClr val="000000"/>
                </a:solidFill>
                <a:latin typeface="Avenir Book" charset="0"/>
                <a:ea typeface="Avenir Book" charset="0"/>
                <a:cs typeface="Avenir Book" charset="0"/>
              </a:rPr>
              <a:t> – Order </a:t>
            </a:r>
            <a:r>
              <a:rPr lang="en-US" sz="1600" dirty="0" smtClean="0">
                <a:solidFill>
                  <a:srgbClr val="000000"/>
                </a:solidFill>
                <a:latin typeface="Avenir Book" charset="0"/>
                <a:ea typeface="Avenir Book" charset="0"/>
                <a:cs typeface="Avenir Book" charset="0"/>
              </a:rPr>
              <a:t>history</a:t>
            </a:r>
            <a:br>
              <a:rPr lang="en-US" sz="1600" dirty="0" smtClean="0">
                <a:solidFill>
                  <a:srgbClr val="000000"/>
                </a:solidFill>
                <a:latin typeface="Avenir Book" charset="0"/>
                <a:ea typeface="Avenir Book" charset="0"/>
                <a:cs typeface="Avenir Book" charset="0"/>
              </a:rPr>
            </a:br>
            <a:endParaRPr lang="en-US" sz="1600" dirty="0">
              <a:solidFill>
                <a:srgbClr val="000000"/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fontAlgn="base"/>
            <a:r>
              <a:rPr lang="en-US" sz="1600" b="1" dirty="0">
                <a:solidFill>
                  <a:srgbClr val="000000"/>
                </a:solidFill>
                <a:latin typeface="Avenir Book" charset="0"/>
                <a:ea typeface="Avenir Book" charset="0"/>
                <a:cs typeface="Avenir Book" charset="0"/>
              </a:rPr>
              <a:t>Catalog Service</a:t>
            </a:r>
            <a:r>
              <a:rPr lang="en-US" sz="1600" dirty="0">
                <a:solidFill>
                  <a:srgbClr val="000000"/>
                </a:solidFill>
                <a:latin typeface="Avenir Book" charset="0"/>
                <a:ea typeface="Avenir Book" charset="0"/>
                <a:cs typeface="Avenir Book" charset="0"/>
              </a:rPr>
              <a:t> – Basic product information, such as its name, image, and </a:t>
            </a:r>
            <a:r>
              <a:rPr lang="en-US" sz="1600" dirty="0" smtClean="0">
                <a:solidFill>
                  <a:srgbClr val="000000"/>
                </a:solidFill>
                <a:latin typeface="Avenir Book" charset="0"/>
                <a:ea typeface="Avenir Book" charset="0"/>
                <a:cs typeface="Avenir Book" charset="0"/>
              </a:rPr>
              <a:t>price</a:t>
            </a:r>
            <a:br>
              <a:rPr lang="en-US" sz="1600" dirty="0" smtClean="0">
                <a:solidFill>
                  <a:srgbClr val="000000"/>
                </a:solidFill>
                <a:latin typeface="Avenir Book" charset="0"/>
                <a:ea typeface="Avenir Book" charset="0"/>
                <a:cs typeface="Avenir Book" charset="0"/>
              </a:rPr>
            </a:br>
            <a:endParaRPr lang="en-US" sz="1600" dirty="0">
              <a:solidFill>
                <a:srgbClr val="000000"/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fontAlgn="base"/>
            <a:r>
              <a:rPr lang="en-US" sz="1600" b="1" dirty="0">
                <a:solidFill>
                  <a:srgbClr val="000000"/>
                </a:solidFill>
                <a:latin typeface="Avenir Book" charset="0"/>
                <a:ea typeface="Avenir Book" charset="0"/>
                <a:cs typeface="Avenir Book" charset="0"/>
              </a:rPr>
              <a:t>Review Service</a:t>
            </a:r>
            <a:r>
              <a:rPr lang="en-US" sz="1600" dirty="0">
                <a:solidFill>
                  <a:srgbClr val="000000"/>
                </a:solidFill>
                <a:latin typeface="Avenir Book" charset="0"/>
                <a:ea typeface="Avenir Book" charset="0"/>
                <a:cs typeface="Avenir Book" charset="0"/>
              </a:rPr>
              <a:t> – Customer </a:t>
            </a:r>
            <a:r>
              <a:rPr lang="en-US" sz="1600" dirty="0" smtClean="0">
                <a:solidFill>
                  <a:srgbClr val="000000"/>
                </a:solidFill>
                <a:latin typeface="Avenir Book" charset="0"/>
                <a:ea typeface="Avenir Book" charset="0"/>
                <a:cs typeface="Avenir Book" charset="0"/>
              </a:rPr>
              <a:t>reviews</a:t>
            </a:r>
            <a:br>
              <a:rPr lang="en-US" sz="1600" dirty="0" smtClean="0">
                <a:solidFill>
                  <a:srgbClr val="000000"/>
                </a:solidFill>
                <a:latin typeface="Avenir Book" charset="0"/>
                <a:ea typeface="Avenir Book" charset="0"/>
                <a:cs typeface="Avenir Book" charset="0"/>
              </a:rPr>
            </a:br>
            <a:endParaRPr lang="en-US" sz="1600" dirty="0">
              <a:solidFill>
                <a:srgbClr val="000000"/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fontAlgn="base"/>
            <a:r>
              <a:rPr lang="en-US" sz="1600" b="1" dirty="0">
                <a:solidFill>
                  <a:srgbClr val="000000"/>
                </a:solidFill>
                <a:latin typeface="Avenir Book" charset="0"/>
                <a:ea typeface="Avenir Book" charset="0"/>
                <a:cs typeface="Avenir Book" charset="0"/>
              </a:rPr>
              <a:t>Inventory Service</a:t>
            </a:r>
            <a:r>
              <a:rPr lang="en-US" sz="1600" dirty="0">
                <a:solidFill>
                  <a:srgbClr val="000000"/>
                </a:solidFill>
                <a:latin typeface="Avenir Book" charset="0"/>
                <a:ea typeface="Avenir Book" charset="0"/>
                <a:cs typeface="Avenir Book" charset="0"/>
              </a:rPr>
              <a:t> – Low inventory </a:t>
            </a:r>
            <a:r>
              <a:rPr lang="en-US" sz="1600" dirty="0" smtClean="0">
                <a:solidFill>
                  <a:srgbClr val="000000"/>
                </a:solidFill>
                <a:latin typeface="Avenir Book" charset="0"/>
                <a:ea typeface="Avenir Book" charset="0"/>
                <a:cs typeface="Avenir Book" charset="0"/>
              </a:rPr>
              <a:t>warning</a:t>
            </a:r>
            <a:br>
              <a:rPr lang="en-US" sz="1600" dirty="0" smtClean="0">
                <a:solidFill>
                  <a:srgbClr val="000000"/>
                </a:solidFill>
                <a:latin typeface="Avenir Book" charset="0"/>
                <a:ea typeface="Avenir Book" charset="0"/>
                <a:cs typeface="Avenir Book" charset="0"/>
              </a:rPr>
            </a:br>
            <a:endParaRPr lang="en-US" sz="1600" dirty="0">
              <a:solidFill>
                <a:srgbClr val="000000"/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fontAlgn="base"/>
            <a:r>
              <a:rPr lang="en-US" sz="1600" b="1" dirty="0">
                <a:solidFill>
                  <a:srgbClr val="000000"/>
                </a:solidFill>
                <a:latin typeface="Avenir Book" charset="0"/>
                <a:ea typeface="Avenir Book" charset="0"/>
                <a:cs typeface="Avenir Book" charset="0"/>
              </a:rPr>
              <a:t>Shipping Service</a:t>
            </a:r>
            <a:r>
              <a:rPr lang="en-US" sz="1600" dirty="0">
                <a:solidFill>
                  <a:srgbClr val="000000"/>
                </a:solidFill>
                <a:latin typeface="Avenir Book" charset="0"/>
                <a:ea typeface="Avenir Book" charset="0"/>
                <a:cs typeface="Avenir Book" charset="0"/>
              </a:rPr>
              <a:t> – Shipping options, deadlines, and costs drawn separately from the shipping provider’s </a:t>
            </a:r>
            <a:r>
              <a:rPr lang="en-US" sz="1600" dirty="0" smtClean="0">
                <a:solidFill>
                  <a:srgbClr val="000000"/>
                </a:solidFill>
                <a:latin typeface="Avenir Book" charset="0"/>
                <a:ea typeface="Avenir Book" charset="0"/>
                <a:cs typeface="Avenir Book" charset="0"/>
              </a:rPr>
              <a:t>API</a:t>
            </a:r>
            <a:br>
              <a:rPr lang="en-US" sz="1600" dirty="0" smtClean="0">
                <a:solidFill>
                  <a:srgbClr val="000000"/>
                </a:solidFill>
                <a:latin typeface="Avenir Book" charset="0"/>
                <a:ea typeface="Avenir Book" charset="0"/>
                <a:cs typeface="Avenir Book" charset="0"/>
              </a:rPr>
            </a:br>
            <a:endParaRPr lang="en-US" sz="1600" dirty="0">
              <a:solidFill>
                <a:srgbClr val="000000"/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fontAlgn="base"/>
            <a:r>
              <a:rPr lang="en-US" sz="1600" b="1" dirty="0">
                <a:solidFill>
                  <a:srgbClr val="000000"/>
                </a:solidFill>
                <a:latin typeface="Avenir Book" charset="0"/>
                <a:ea typeface="Avenir Book" charset="0"/>
                <a:cs typeface="Avenir Book" charset="0"/>
              </a:rPr>
              <a:t>Recommendation </a:t>
            </a:r>
            <a:r>
              <a:rPr lang="en-US" sz="1600" b="1" dirty="0" smtClean="0">
                <a:solidFill>
                  <a:srgbClr val="000000"/>
                </a:solidFill>
                <a:latin typeface="Avenir Book" charset="0"/>
                <a:ea typeface="Avenir Book" charset="0"/>
                <a:cs typeface="Avenir Book" charset="0"/>
              </a:rPr>
              <a:t>Service</a:t>
            </a:r>
            <a:r>
              <a:rPr lang="en-US" sz="1600" dirty="0">
                <a:solidFill>
                  <a:srgbClr val="000000"/>
                </a:solidFill>
                <a:latin typeface="Avenir Book" charset="0"/>
                <a:ea typeface="Avenir Book" charset="0"/>
                <a:cs typeface="Avenir Book" charset="0"/>
              </a:rPr>
              <a:t> – Suggested items</a:t>
            </a:r>
            <a:endParaRPr lang="en-US" sz="1600" b="0" i="0" dirty="0">
              <a:solidFill>
                <a:srgbClr val="000000"/>
              </a:solidFill>
              <a:effectLst/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1726701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Using an API Gateway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/>
              <a:buChar char="•"/>
            </a:pPr>
            <a:r>
              <a:rPr lang="en-US" dirty="0" smtClean="0"/>
              <a:t>Direct client-to-microservice communication</a:t>
            </a:r>
          </a:p>
          <a:p>
            <a:pPr>
              <a:buFont typeface="Arial"/>
              <a:buChar char="•"/>
            </a:pPr>
            <a:r>
              <a:rPr lang="en-US" dirty="0" smtClean="0"/>
              <a:t>Use an API Gateway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3800" y="1752600"/>
            <a:ext cx="4953000" cy="4912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124263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762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Using an API </a:t>
            </a:r>
            <a:r>
              <a:rPr lang="en-US" smtClean="0"/>
              <a:t>Gateway - Considerations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/>
              <a:buChar char="•"/>
            </a:pPr>
            <a:r>
              <a:rPr lang="en-US" dirty="0" smtClean="0"/>
              <a:t>Performance &amp; Scalability</a:t>
            </a:r>
          </a:p>
          <a:p>
            <a:pPr>
              <a:buFont typeface="Arial"/>
              <a:buChar char="•"/>
            </a:pPr>
            <a:r>
              <a:rPr lang="en-US" dirty="0" smtClean="0"/>
              <a:t>Using a Reactive Programming Model</a:t>
            </a:r>
          </a:p>
          <a:p>
            <a:pPr>
              <a:buFont typeface="Arial"/>
              <a:buChar char="•"/>
            </a:pPr>
            <a:r>
              <a:rPr lang="en-US" dirty="0" smtClean="0"/>
              <a:t>Service Invocation</a:t>
            </a:r>
          </a:p>
          <a:p>
            <a:pPr>
              <a:buFont typeface="Arial"/>
              <a:buChar char="•"/>
            </a:pPr>
            <a:r>
              <a:rPr lang="en-US" dirty="0" smtClean="0"/>
              <a:t>Service Discovery</a:t>
            </a:r>
          </a:p>
          <a:p>
            <a:pPr>
              <a:buFont typeface="Arial"/>
              <a:buChar char="•"/>
            </a:pPr>
            <a:r>
              <a:rPr lang="en-US" dirty="0" smtClean="0"/>
              <a:t>Handling Partial Failures</a:t>
            </a:r>
          </a:p>
        </p:txBody>
      </p:sp>
    </p:spTree>
    <p:extLst>
      <p:ext uri="{BB962C8B-B14F-4D97-AF65-F5344CB8AC3E}">
        <p14:creationId xmlns:p14="http://schemas.microsoft.com/office/powerpoint/2010/main" val="2124281137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Microservices Communication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/>
              <a:buChar char="•"/>
            </a:pPr>
            <a:r>
              <a:rPr lang="en-US" dirty="0" smtClean="0"/>
              <a:t>Interaction styles</a:t>
            </a:r>
          </a:p>
          <a:p>
            <a:pPr lvl="1">
              <a:buFont typeface="Arial"/>
              <a:buChar char="•"/>
            </a:pPr>
            <a:r>
              <a:rPr lang="en-US" dirty="0" smtClean="0"/>
              <a:t>One-to-one</a:t>
            </a:r>
          </a:p>
          <a:p>
            <a:pPr lvl="1">
              <a:buFont typeface="Arial"/>
              <a:buChar char="•"/>
            </a:pPr>
            <a:r>
              <a:rPr lang="en-US" dirty="0" smtClean="0"/>
              <a:t>One-to-many</a:t>
            </a:r>
          </a:p>
          <a:p>
            <a:pPr lvl="1">
              <a:buFont typeface="Arial"/>
              <a:buChar char="•"/>
            </a:pPr>
            <a:r>
              <a:rPr lang="en-US" dirty="0" smtClean="0"/>
              <a:t>Synchronous</a:t>
            </a:r>
          </a:p>
          <a:p>
            <a:pPr lvl="1">
              <a:buFont typeface="Arial"/>
              <a:buChar char="•"/>
            </a:pPr>
            <a:r>
              <a:rPr lang="en-US" dirty="0" smtClean="0"/>
              <a:t>Asynchronous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781" y="4216400"/>
            <a:ext cx="8118619" cy="142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842100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Microservices Communication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fontAlgn="base"/>
            <a:r>
              <a:rPr lang="en-US" dirty="0" smtClean="0"/>
              <a:t>One-to-One</a:t>
            </a:r>
          </a:p>
          <a:p>
            <a:pPr lvl="1" fontAlgn="base"/>
            <a:r>
              <a:rPr lang="en-US" dirty="0" smtClean="0"/>
              <a:t>Request/response</a:t>
            </a:r>
            <a:endParaRPr lang="en-US" dirty="0"/>
          </a:p>
          <a:p>
            <a:pPr lvl="2" fontAlgn="base"/>
            <a:r>
              <a:rPr lang="en-US" i="1" dirty="0" smtClean="0"/>
              <a:t>A </a:t>
            </a:r>
            <a:r>
              <a:rPr lang="en-US" i="1" dirty="0"/>
              <a:t>client makes a request to a service and waits for a </a:t>
            </a:r>
            <a:r>
              <a:rPr lang="en-US" i="1" dirty="0" smtClean="0"/>
              <a:t>response</a:t>
            </a:r>
          </a:p>
          <a:p>
            <a:pPr lvl="2" fontAlgn="base"/>
            <a:r>
              <a:rPr lang="en-US" i="1" dirty="0" smtClean="0"/>
              <a:t>The </a:t>
            </a:r>
            <a:r>
              <a:rPr lang="en-US" i="1" dirty="0"/>
              <a:t>client expects the response to arrive in a timely </a:t>
            </a:r>
            <a:r>
              <a:rPr lang="en-US" i="1" dirty="0" smtClean="0"/>
              <a:t>fashion</a:t>
            </a:r>
          </a:p>
          <a:p>
            <a:pPr lvl="2" fontAlgn="base"/>
            <a:r>
              <a:rPr lang="en-US" i="1" dirty="0" smtClean="0"/>
              <a:t>The </a:t>
            </a:r>
            <a:r>
              <a:rPr lang="en-US" i="1" dirty="0"/>
              <a:t>thread that makes the request might </a:t>
            </a:r>
            <a:r>
              <a:rPr lang="en-US" i="1" dirty="0" smtClean="0"/>
              <a:t>block </a:t>
            </a:r>
            <a:r>
              <a:rPr lang="en-US" i="1" dirty="0"/>
              <a:t>while </a:t>
            </a:r>
            <a:r>
              <a:rPr lang="en-US" i="1" dirty="0" smtClean="0"/>
              <a:t>waiting</a:t>
            </a:r>
            <a:endParaRPr lang="en-US" i="1" dirty="0"/>
          </a:p>
          <a:p>
            <a:pPr lvl="1" fontAlgn="base"/>
            <a:r>
              <a:rPr lang="en-US" dirty="0"/>
              <a:t>Notification (a.k.a. a one-way </a:t>
            </a:r>
            <a:r>
              <a:rPr lang="en-US" dirty="0" smtClean="0"/>
              <a:t>request)</a:t>
            </a:r>
            <a:endParaRPr lang="en-US" dirty="0"/>
          </a:p>
          <a:p>
            <a:pPr lvl="2" fontAlgn="base"/>
            <a:r>
              <a:rPr lang="en-US" i="1" dirty="0" smtClean="0"/>
              <a:t>A </a:t>
            </a:r>
            <a:r>
              <a:rPr lang="en-US" i="1" dirty="0"/>
              <a:t>client sends a request to a service but no reply is </a:t>
            </a:r>
            <a:r>
              <a:rPr lang="en-US" i="1" dirty="0" smtClean="0"/>
              <a:t>expected</a:t>
            </a:r>
            <a:endParaRPr lang="en-US" i="1" dirty="0"/>
          </a:p>
          <a:p>
            <a:pPr lvl="1" fontAlgn="base"/>
            <a:r>
              <a:rPr lang="en-US" dirty="0"/>
              <a:t>Request/</a:t>
            </a:r>
            <a:r>
              <a:rPr lang="en-US" dirty="0" err="1"/>
              <a:t>async</a:t>
            </a:r>
            <a:r>
              <a:rPr lang="en-US" dirty="0"/>
              <a:t> </a:t>
            </a:r>
            <a:r>
              <a:rPr lang="en-US" dirty="0" smtClean="0"/>
              <a:t>response</a:t>
            </a:r>
            <a:endParaRPr lang="en-US" dirty="0"/>
          </a:p>
          <a:p>
            <a:pPr lvl="2" fontAlgn="base"/>
            <a:r>
              <a:rPr lang="en-US" i="1" dirty="0" smtClean="0"/>
              <a:t>A </a:t>
            </a:r>
            <a:r>
              <a:rPr lang="en-US" i="1" dirty="0"/>
              <a:t>client sends a request to a service, which replies </a:t>
            </a:r>
            <a:r>
              <a:rPr lang="en-US" i="1" dirty="0" smtClean="0"/>
              <a:t>asynchronously</a:t>
            </a:r>
          </a:p>
          <a:p>
            <a:pPr lvl="2" fontAlgn="base"/>
            <a:r>
              <a:rPr lang="en-US" i="1" dirty="0" smtClean="0"/>
              <a:t>The </a:t>
            </a:r>
            <a:r>
              <a:rPr lang="en-US" i="1" dirty="0"/>
              <a:t>client does not block while waiting and is designed with the assumption that the response might not arrive for a </a:t>
            </a:r>
            <a:r>
              <a:rPr lang="en-US" i="1" dirty="0" smtClean="0"/>
              <a:t>while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770387362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Microservices Communication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pPr fontAlgn="base"/>
            <a:r>
              <a:rPr lang="en-US" sz="2700" dirty="0"/>
              <a:t>One-to-Many</a:t>
            </a:r>
          </a:p>
          <a:p>
            <a:pPr lvl="1" fontAlgn="base"/>
            <a:r>
              <a:rPr lang="en-US" sz="2400" dirty="0"/>
              <a:t>Publish/subscribe</a:t>
            </a:r>
          </a:p>
          <a:p>
            <a:pPr lvl="2" fontAlgn="base"/>
            <a:r>
              <a:rPr lang="en-US" sz="2000" i="1" dirty="0"/>
              <a:t>A client publishes a notification message, which is consumed by zero or more interested services.</a:t>
            </a:r>
          </a:p>
          <a:p>
            <a:pPr lvl="1" fontAlgn="base"/>
            <a:r>
              <a:rPr lang="en-US" sz="2400" dirty="0"/>
              <a:t>Publish/</a:t>
            </a:r>
            <a:r>
              <a:rPr lang="en-US" sz="2400" dirty="0" err="1"/>
              <a:t>async</a:t>
            </a:r>
            <a:r>
              <a:rPr lang="en-US" sz="2400" dirty="0"/>
              <a:t> </a:t>
            </a:r>
            <a:r>
              <a:rPr lang="en-US" sz="2400" dirty="0" smtClean="0"/>
              <a:t>responses</a:t>
            </a:r>
            <a:endParaRPr lang="en-US" sz="2400" dirty="0"/>
          </a:p>
          <a:p>
            <a:pPr lvl="2" fontAlgn="base"/>
            <a:r>
              <a:rPr lang="en-US" sz="2000" i="1" dirty="0"/>
              <a:t>A client publishes a request message, and then waits a certain amount of time for responses from interested services.</a:t>
            </a:r>
          </a:p>
          <a:p>
            <a:pPr lvl="2" fontAlgn="base"/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597356666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Microservices Communication - Considerations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pPr fontAlgn="base"/>
            <a:r>
              <a:rPr lang="en-US" sz="2700" dirty="0" smtClean="0"/>
              <a:t>Defining APIs</a:t>
            </a:r>
          </a:p>
          <a:p>
            <a:pPr lvl="1" fontAlgn="base"/>
            <a:r>
              <a:rPr lang="en-US" sz="2300" i="1" dirty="0" smtClean="0"/>
              <a:t>API first approach for services</a:t>
            </a:r>
            <a:endParaRPr lang="en-US" sz="2300" dirty="0" smtClean="0"/>
          </a:p>
          <a:p>
            <a:pPr fontAlgn="base"/>
            <a:r>
              <a:rPr lang="en-US" sz="2700" dirty="0" smtClean="0"/>
              <a:t>Evolving APIs</a:t>
            </a:r>
          </a:p>
          <a:p>
            <a:pPr lvl="1" fontAlgn="base"/>
            <a:r>
              <a:rPr lang="en-US" sz="2300" i="1" dirty="0" smtClean="0"/>
              <a:t>Versioning</a:t>
            </a:r>
          </a:p>
          <a:p>
            <a:pPr lvl="1" fontAlgn="base"/>
            <a:r>
              <a:rPr lang="en-US" sz="2300" i="1" dirty="0" smtClean="0"/>
              <a:t>Backward Compatibility</a:t>
            </a:r>
          </a:p>
          <a:p>
            <a:pPr fontAlgn="base"/>
            <a:r>
              <a:rPr lang="en-US" sz="2700" dirty="0" smtClean="0"/>
              <a:t>Handling Partial Failures</a:t>
            </a:r>
          </a:p>
          <a:p>
            <a:pPr lvl="1" fontAlgn="base"/>
            <a:r>
              <a:rPr lang="en-US" sz="2300" i="1" dirty="0" smtClean="0"/>
              <a:t>Network timeouts</a:t>
            </a:r>
          </a:p>
          <a:p>
            <a:pPr lvl="1" fontAlgn="base"/>
            <a:r>
              <a:rPr lang="en-US" sz="2300" i="1" dirty="0" smtClean="0"/>
              <a:t>Circuit Breaker</a:t>
            </a:r>
          </a:p>
          <a:p>
            <a:pPr lvl="1" fontAlgn="base"/>
            <a:r>
              <a:rPr lang="en-US" sz="2300" i="1" dirty="0" smtClean="0"/>
              <a:t>Provide Fallbacks</a:t>
            </a:r>
            <a:endParaRPr lang="en-US" sz="2700" dirty="0" smtClean="0"/>
          </a:p>
          <a:p>
            <a:pPr fontAlgn="base"/>
            <a:endParaRPr lang="en-US" sz="2700" dirty="0" smtClean="0"/>
          </a:p>
        </p:txBody>
      </p:sp>
    </p:spTree>
    <p:extLst>
      <p:ext uri="{BB962C8B-B14F-4D97-AF65-F5344CB8AC3E}">
        <p14:creationId xmlns:p14="http://schemas.microsoft.com/office/powerpoint/2010/main" val="2122017984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Microservices Communication - Considerations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pPr fontAlgn="base"/>
            <a:r>
              <a:rPr lang="en-US" sz="2700" dirty="0" smtClean="0"/>
              <a:t>Asynchronous Message Based communication</a:t>
            </a:r>
          </a:p>
          <a:p>
            <a:pPr lvl="1" fontAlgn="base"/>
            <a:r>
              <a:rPr lang="en-US" sz="2300" i="1" dirty="0" smtClean="0"/>
              <a:t>Message Brokers (AMQP)</a:t>
            </a:r>
          </a:p>
          <a:p>
            <a:pPr fontAlgn="base"/>
            <a:r>
              <a:rPr lang="en-US" sz="2700" dirty="0"/>
              <a:t>Synchronous Request / Response communication</a:t>
            </a:r>
          </a:p>
          <a:p>
            <a:pPr lvl="1" fontAlgn="base"/>
            <a:r>
              <a:rPr lang="en-US" sz="2300" i="1" dirty="0"/>
              <a:t>HTTP </a:t>
            </a:r>
            <a:r>
              <a:rPr lang="en-US" sz="2300" i="1" dirty="0" smtClean="0"/>
              <a:t>REST</a:t>
            </a:r>
            <a:endParaRPr lang="en-US" sz="3100" dirty="0" smtClean="0"/>
          </a:p>
          <a:p>
            <a:pPr fontAlgn="base"/>
            <a:endParaRPr lang="en-US" sz="27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3505646"/>
            <a:ext cx="7467600" cy="2895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648248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De-centralized data management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240118"/>
            <a:ext cx="8077200" cy="5236882"/>
          </a:xfrm>
        </p:spPr>
        <p:txBody>
          <a:bodyPr vert="horz" lIns="91440" tIns="45720" rIns="91440" bIns="45720" rtlCol="0">
            <a:normAutofit/>
          </a:bodyPr>
          <a:lstStyle/>
          <a:p>
            <a:pPr fontAlgn="base"/>
            <a:r>
              <a:rPr lang="en-US" sz="2800" dirty="0" smtClean="0"/>
              <a:t>Monolith</a:t>
            </a:r>
          </a:p>
          <a:p>
            <a:pPr lvl="1" fontAlgn="base"/>
            <a:r>
              <a:rPr lang="en-US" sz="2400" dirty="0" smtClean="0"/>
              <a:t>Typically a single relational database</a:t>
            </a:r>
          </a:p>
          <a:p>
            <a:pPr lvl="1" fontAlgn="base"/>
            <a:r>
              <a:rPr lang="en-US" sz="2400" dirty="0" smtClean="0"/>
              <a:t>ACID Transactions</a:t>
            </a:r>
          </a:p>
          <a:p>
            <a:pPr fontAlgn="base"/>
            <a:r>
              <a:rPr lang="en-US" sz="2800" dirty="0" smtClean="0"/>
              <a:t>Challenging in Microservices world</a:t>
            </a:r>
          </a:p>
          <a:p>
            <a:pPr lvl="1" fontAlgn="base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999232"/>
            <a:ext cx="6683778" cy="3858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305071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Microservices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are Microservices?</a:t>
            </a:r>
          </a:p>
          <a:p>
            <a:r>
              <a:rPr lang="en-US" dirty="0" smtClean="0"/>
              <a:t>Characteristics of Microservices</a:t>
            </a:r>
          </a:p>
          <a:p>
            <a:r>
              <a:rPr lang="en-US" dirty="0" smtClean="0"/>
              <a:t>Benefits &amp; Challenges</a:t>
            </a:r>
          </a:p>
          <a:p>
            <a:r>
              <a:rPr lang="en-US" dirty="0" smtClean="0"/>
              <a:t>Building Microservices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993284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De-centralized data </a:t>
            </a:r>
            <a:r>
              <a:rPr lang="en-US" dirty="0" smtClean="0"/>
              <a:t>management </a:t>
            </a:r>
            <a:r>
              <a:rPr lang="mr-IN" dirty="0" smtClean="0"/>
              <a:t>–</a:t>
            </a:r>
            <a:r>
              <a:rPr lang="en-US" dirty="0" smtClean="0"/>
              <a:t> Event driven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240118"/>
            <a:ext cx="8077200" cy="5236882"/>
          </a:xfrm>
        </p:spPr>
        <p:txBody>
          <a:bodyPr vert="horz" lIns="91440" tIns="45720" rIns="91440" bIns="45720" rtlCol="0">
            <a:normAutofit/>
          </a:bodyPr>
          <a:lstStyle/>
          <a:p>
            <a:pPr fontAlgn="base"/>
            <a:r>
              <a:rPr lang="en-US" sz="2800" dirty="0" smtClean="0"/>
              <a:t>Publishes </a:t>
            </a:r>
            <a:r>
              <a:rPr lang="en-US" sz="2800" dirty="0"/>
              <a:t>an event when something notable </a:t>
            </a:r>
            <a:r>
              <a:rPr lang="en-US" sz="2800" dirty="0" smtClean="0"/>
              <a:t>happens</a:t>
            </a:r>
          </a:p>
          <a:p>
            <a:pPr fontAlgn="base"/>
            <a:r>
              <a:rPr lang="en-US" sz="2800" dirty="0" smtClean="0"/>
              <a:t>Other microservices subscribe to those events</a:t>
            </a:r>
          </a:p>
          <a:p>
            <a:pPr fontAlgn="base"/>
            <a:r>
              <a:rPr lang="en-US" sz="2800" dirty="0"/>
              <a:t>When a microservice receives an event it can update its own business entities, </a:t>
            </a:r>
            <a:r>
              <a:rPr lang="en-US" sz="2800" i="1" dirty="0"/>
              <a:t>which might lead to more events being </a:t>
            </a:r>
            <a:r>
              <a:rPr lang="en-US" sz="2800" i="1" dirty="0" smtClean="0"/>
              <a:t>published</a:t>
            </a:r>
          </a:p>
          <a:p>
            <a:pPr fontAlgn="base"/>
            <a:r>
              <a:rPr lang="en-US" sz="2800" dirty="0"/>
              <a:t>Events are used to implement business transactions that span multiple services</a:t>
            </a:r>
          </a:p>
          <a:p>
            <a:pPr lvl="1" fontAlgn="base"/>
            <a:r>
              <a:rPr lang="en-US" sz="2400" i="1" dirty="0"/>
              <a:t>A transaction consists of a series of steps</a:t>
            </a:r>
          </a:p>
          <a:p>
            <a:pPr lvl="1" fontAlgn="base"/>
            <a:r>
              <a:rPr lang="en-US" sz="2400" i="1" dirty="0"/>
              <a:t>Each step consists of a microservice updating a business entity and publishing an event that triggers the next </a:t>
            </a:r>
            <a:r>
              <a:rPr lang="en-US" sz="2400" i="1" dirty="0" smtClean="0"/>
              <a:t>step</a:t>
            </a:r>
            <a:endParaRPr 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2050731568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De-centralized data management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240118"/>
            <a:ext cx="8077200" cy="5236882"/>
          </a:xfrm>
        </p:spPr>
        <p:txBody>
          <a:bodyPr vert="horz" lIns="91440" tIns="45720" rIns="91440" bIns="45720" rtlCol="0">
            <a:normAutofit/>
          </a:bodyPr>
          <a:lstStyle/>
          <a:p>
            <a:pPr marL="0" lvl="0" indent="0" fontAlgn="base">
              <a:spcBef>
                <a:spcPts val="0"/>
              </a:spcBef>
              <a:buNone/>
            </a:pPr>
            <a:r>
              <a:rPr lang="en-US" sz="2800" dirty="0" smtClean="0">
                <a:solidFill>
                  <a:srgbClr val="0070C0"/>
                </a:solidFill>
              </a:rPr>
              <a:t>Example: Check </a:t>
            </a:r>
            <a:r>
              <a:rPr lang="en-US" sz="2800" dirty="0">
                <a:solidFill>
                  <a:srgbClr val="0070C0"/>
                </a:solidFill>
              </a:rPr>
              <a:t>for available credit when creating an </a:t>
            </a:r>
            <a:r>
              <a:rPr lang="en-US" sz="2800" dirty="0" smtClean="0">
                <a:solidFill>
                  <a:srgbClr val="0070C0"/>
                </a:solidFill>
              </a:rPr>
              <a:t>order</a:t>
            </a:r>
          </a:p>
          <a:p>
            <a:pPr fontAlgn="base">
              <a:spcBef>
                <a:spcPts val="0"/>
              </a:spcBef>
            </a:pPr>
            <a:r>
              <a:rPr lang="en-US" sz="2800" dirty="0" smtClean="0"/>
              <a:t>Order </a:t>
            </a:r>
            <a:r>
              <a:rPr lang="en-US" sz="2800" dirty="0"/>
              <a:t>Service creates an Order with status NEW and publishes an Order Created event</a:t>
            </a:r>
            <a:endParaRPr lang="en-US" sz="2400" dirty="0" smtClean="0"/>
          </a:p>
          <a:p>
            <a:pPr marL="0" lvl="0" indent="0" fontAlgn="base">
              <a:spcBef>
                <a:spcPts val="0"/>
              </a:spcBef>
              <a:buNone/>
            </a:pP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2876550"/>
            <a:ext cx="5715000" cy="390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399077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De-centralized data management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240118"/>
            <a:ext cx="8077200" cy="5236882"/>
          </a:xfrm>
        </p:spPr>
        <p:txBody>
          <a:bodyPr vert="horz" lIns="91440" tIns="45720" rIns="91440" bIns="45720" rtlCol="0">
            <a:normAutofit/>
          </a:bodyPr>
          <a:lstStyle/>
          <a:p>
            <a:pPr fontAlgn="base">
              <a:spcBef>
                <a:spcPts val="0"/>
              </a:spcBef>
            </a:pPr>
            <a:r>
              <a:rPr lang="en-US" sz="2800" dirty="0" smtClean="0"/>
              <a:t>Customer </a:t>
            </a:r>
            <a:r>
              <a:rPr lang="en-US" sz="2800" dirty="0"/>
              <a:t>Service consumes the Order Created event, reserves credit for the order, and publishes a Credit Reserved </a:t>
            </a:r>
            <a:r>
              <a:rPr lang="en-US" sz="2800" dirty="0" smtClean="0"/>
              <a:t>event</a:t>
            </a:r>
            <a:endParaRPr lang="en-US" sz="2400" dirty="0" smtClean="0"/>
          </a:p>
          <a:p>
            <a:pPr marL="0" lvl="0" indent="0" fontAlgn="base">
              <a:spcBef>
                <a:spcPts val="0"/>
              </a:spcBef>
              <a:buNone/>
            </a:pP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1" y="2462072"/>
            <a:ext cx="7467600" cy="4395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335707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De-centralized data management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240118"/>
            <a:ext cx="8077200" cy="5236882"/>
          </a:xfrm>
        </p:spPr>
        <p:txBody>
          <a:bodyPr vert="horz" lIns="91440" tIns="45720" rIns="91440" bIns="45720" rtlCol="0">
            <a:normAutofit/>
          </a:bodyPr>
          <a:lstStyle/>
          <a:p>
            <a:pPr fontAlgn="base">
              <a:spcBef>
                <a:spcPts val="0"/>
              </a:spcBef>
            </a:pPr>
            <a:r>
              <a:rPr lang="en-US" sz="2800" dirty="0" smtClean="0"/>
              <a:t>Order </a:t>
            </a:r>
            <a:r>
              <a:rPr lang="en-US" sz="2800" dirty="0"/>
              <a:t>Service consumes the Credit Reserved event, and changes the status of the order to </a:t>
            </a:r>
            <a:r>
              <a:rPr lang="en-US" sz="2800" dirty="0" smtClean="0"/>
              <a:t>OPEN</a:t>
            </a:r>
            <a:endParaRPr lang="en-US" sz="2400" dirty="0" smtClean="0"/>
          </a:p>
          <a:p>
            <a:pPr marL="0" lvl="0" indent="0" fontAlgn="base">
              <a:spcBef>
                <a:spcPts val="0"/>
              </a:spcBef>
              <a:buNone/>
            </a:pP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3579" y="2022196"/>
            <a:ext cx="7208421" cy="4454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96820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De-centralized data management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240118"/>
            <a:ext cx="8077200" cy="5236882"/>
          </a:xfrm>
        </p:spPr>
        <p:txBody>
          <a:bodyPr vert="horz" lIns="91440" tIns="45720" rIns="91440" bIns="45720" rtlCol="0">
            <a:normAutofit/>
          </a:bodyPr>
          <a:lstStyle/>
          <a:p>
            <a:pPr fontAlgn="base">
              <a:spcBef>
                <a:spcPts val="0"/>
              </a:spcBef>
            </a:pPr>
            <a:r>
              <a:rPr lang="en-US" sz="2400" dirty="0" smtClean="0"/>
              <a:t>Achieving Atomicity </a:t>
            </a:r>
            <a:r>
              <a:rPr lang="mr-IN" sz="2400" dirty="0" smtClean="0"/>
              <a:t>–</a:t>
            </a:r>
            <a:r>
              <a:rPr lang="en-US" sz="2400" dirty="0" smtClean="0"/>
              <a:t> Using Distributed </a:t>
            </a:r>
            <a:r>
              <a:rPr lang="en-US" sz="2400" dirty="0" err="1" smtClean="0"/>
              <a:t>Tx</a:t>
            </a:r>
            <a:endParaRPr lang="en-US" sz="2400" dirty="0" smtClean="0"/>
          </a:p>
          <a:p>
            <a:pPr lvl="1" fontAlgn="base">
              <a:spcBef>
                <a:spcPts val="0"/>
              </a:spcBef>
            </a:pPr>
            <a:r>
              <a:rPr lang="en-US" sz="2000" dirty="0"/>
              <a:t>Order Service must insert a row into the ORDER table and publish an Order Created </a:t>
            </a:r>
            <a:r>
              <a:rPr lang="en-US" sz="2000" dirty="0" smtClean="0"/>
              <a:t>event</a:t>
            </a:r>
          </a:p>
          <a:p>
            <a:pPr lvl="1" fontAlgn="base">
              <a:spcBef>
                <a:spcPts val="0"/>
              </a:spcBef>
            </a:pPr>
            <a:r>
              <a:rPr lang="en-US" sz="2000" dirty="0" smtClean="0"/>
              <a:t>Essential </a:t>
            </a:r>
            <a:r>
              <a:rPr lang="en-US" sz="2000" dirty="0"/>
              <a:t>that these two operations are done </a:t>
            </a:r>
            <a:r>
              <a:rPr lang="en-US" sz="2000" dirty="0" smtClean="0"/>
              <a:t>atomically</a:t>
            </a:r>
          </a:p>
          <a:p>
            <a:pPr lvl="1" fontAlgn="base">
              <a:spcBef>
                <a:spcPts val="0"/>
              </a:spcBef>
            </a:pPr>
            <a:r>
              <a:rPr lang="en-US" sz="2000" dirty="0"/>
              <a:t>If the service crashes after updating the database but before publishing the event, </a:t>
            </a:r>
            <a:r>
              <a:rPr lang="en-US" sz="2000" i="1" dirty="0"/>
              <a:t>the system becomes </a:t>
            </a:r>
            <a:r>
              <a:rPr lang="en-US" sz="2000" i="1" dirty="0" smtClean="0"/>
              <a:t>inconsistent</a:t>
            </a:r>
            <a:endParaRPr lang="en-US" sz="2000" dirty="0"/>
          </a:p>
          <a:p>
            <a:pPr lvl="1" fontAlgn="base">
              <a:spcBef>
                <a:spcPts val="0"/>
              </a:spcBef>
            </a:pPr>
            <a:r>
              <a:rPr lang="en-US" sz="2000" dirty="0" smtClean="0"/>
              <a:t>Possibility of using distributed transactions </a:t>
            </a:r>
            <a:r>
              <a:rPr lang="en-US" sz="2000" dirty="0"/>
              <a:t>involving </a:t>
            </a:r>
            <a:r>
              <a:rPr lang="en-US" sz="2000" dirty="0" smtClean="0"/>
              <a:t>database </a:t>
            </a:r>
            <a:r>
              <a:rPr lang="en-US" sz="2000" dirty="0"/>
              <a:t>and </a:t>
            </a:r>
            <a:r>
              <a:rPr lang="en-US" sz="2000" dirty="0" smtClean="0"/>
              <a:t>Message Broker</a:t>
            </a:r>
          </a:p>
          <a:p>
            <a:pPr marL="0" lvl="0" indent="0" fontAlgn="base">
              <a:spcBef>
                <a:spcPts val="0"/>
              </a:spcBef>
              <a:buNone/>
            </a:pP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5200" y="3438144"/>
            <a:ext cx="5486400" cy="3419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577376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De-centralized data management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240118"/>
            <a:ext cx="8077200" cy="5236882"/>
          </a:xfrm>
        </p:spPr>
        <p:txBody>
          <a:bodyPr vert="horz" lIns="91440" tIns="45720" rIns="91440" bIns="45720" rtlCol="0">
            <a:normAutofit/>
          </a:bodyPr>
          <a:lstStyle/>
          <a:p>
            <a:pPr fontAlgn="base">
              <a:spcBef>
                <a:spcPts val="0"/>
              </a:spcBef>
            </a:pPr>
            <a:r>
              <a:rPr lang="en-US" sz="2400" dirty="0" smtClean="0"/>
              <a:t>Achieving Atomicity </a:t>
            </a:r>
            <a:r>
              <a:rPr lang="mr-IN" sz="2400" dirty="0" smtClean="0"/>
              <a:t>–</a:t>
            </a:r>
            <a:r>
              <a:rPr lang="en-US" sz="2400" dirty="0" smtClean="0"/>
              <a:t> Mining Database </a:t>
            </a:r>
            <a:r>
              <a:rPr lang="en-US" sz="2400" dirty="0" err="1" smtClean="0"/>
              <a:t>Tx</a:t>
            </a:r>
            <a:r>
              <a:rPr lang="en-US" sz="2400" dirty="0" smtClean="0"/>
              <a:t> Log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600" y="2236674"/>
            <a:ext cx="5867399" cy="4392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190550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De-centralized data management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240118"/>
            <a:ext cx="8077200" cy="5236882"/>
          </a:xfrm>
        </p:spPr>
        <p:txBody>
          <a:bodyPr vert="horz" lIns="91440" tIns="45720" rIns="91440" bIns="45720" rtlCol="0">
            <a:normAutofit/>
          </a:bodyPr>
          <a:lstStyle/>
          <a:p>
            <a:pPr fontAlgn="base">
              <a:spcBef>
                <a:spcPts val="0"/>
              </a:spcBef>
            </a:pPr>
            <a:r>
              <a:rPr lang="en-US" sz="2400" dirty="0" smtClean="0"/>
              <a:t>Achieving Atomicity </a:t>
            </a:r>
            <a:r>
              <a:rPr lang="mr-IN" sz="2400" dirty="0" smtClean="0"/>
              <a:t>–</a:t>
            </a:r>
            <a:r>
              <a:rPr lang="en-US" sz="2400" dirty="0" smtClean="0"/>
              <a:t> Event Sourcing</a:t>
            </a:r>
          </a:p>
          <a:p>
            <a:pPr lvl="1" fontAlgn="base">
              <a:spcBef>
                <a:spcPts val="0"/>
              </a:spcBef>
            </a:pPr>
            <a:r>
              <a:rPr lang="en-US" sz="2000" dirty="0" smtClean="0"/>
              <a:t>Event-centric </a:t>
            </a:r>
            <a:r>
              <a:rPr lang="en-US" sz="2000" dirty="0"/>
              <a:t>approach to persisting business </a:t>
            </a:r>
            <a:r>
              <a:rPr lang="en-US" sz="2000" dirty="0" smtClean="0"/>
              <a:t>entities</a:t>
            </a:r>
          </a:p>
          <a:p>
            <a:pPr lvl="1" fontAlgn="base">
              <a:spcBef>
                <a:spcPts val="0"/>
              </a:spcBef>
            </a:pPr>
            <a:r>
              <a:rPr lang="en-US" sz="2000" dirty="0" smtClean="0"/>
              <a:t>Stores </a:t>
            </a:r>
            <a:r>
              <a:rPr lang="en-US" sz="2000" dirty="0"/>
              <a:t>a sequence of state-changing </a:t>
            </a:r>
            <a:r>
              <a:rPr lang="en-US" sz="2000" dirty="0" smtClean="0"/>
              <a:t>events</a:t>
            </a:r>
          </a:p>
          <a:p>
            <a:pPr lvl="1" fontAlgn="base">
              <a:spcBef>
                <a:spcPts val="0"/>
              </a:spcBef>
            </a:pPr>
            <a:r>
              <a:rPr lang="en-US" sz="2000" dirty="0" smtClean="0"/>
              <a:t>Application </a:t>
            </a:r>
            <a:r>
              <a:rPr lang="en-US" sz="2000" dirty="0"/>
              <a:t>reconstructs an entity’s current state by replaying the </a:t>
            </a:r>
            <a:r>
              <a:rPr lang="en-US" sz="2000" dirty="0" smtClean="0"/>
              <a:t>events</a:t>
            </a:r>
          </a:p>
          <a:p>
            <a:pPr lvl="1" fontAlgn="base">
              <a:spcBef>
                <a:spcPts val="0"/>
              </a:spcBef>
            </a:pPr>
            <a:r>
              <a:rPr lang="en-US" sz="2000" dirty="0" smtClean="0"/>
              <a:t>Whenever </a:t>
            </a:r>
            <a:r>
              <a:rPr lang="en-US" sz="2000" dirty="0"/>
              <a:t>the state of a business entity changes, a new event is appended to the list of </a:t>
            </a:r>
            <a:r>
              <a:rPr lang="en-US" sz="2000" dirty="0" smtClean="0"/>
              <a:t>events (</a:t>
            </a:r>
            <a:r>
              <a:rPr lang="en-US" sz="2000" i="1" dirty="0" smtClean="0"/>
              <a:t>as saving </a:t>
            </a:r>
            <a:r>
              <a:rPr lang="en-US" sz="2000" i="1" dirty="0"/>
              <a:t>an event is a single operation, it is inherently </a:t>
            </a:r>
            <a:r>
              <a:rPr lang="en-US" sz="2000" i="1" dirty="0" smtClean="0"/>
              <a:t>atomic</a:t>
            </a:r>
            <a:r>
              <a:rPr lang="en-US" sz="2000" dirty="0" smtClean="0"/>
              <a:t>)</a:t>
            </a: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847" y="3803904"/>
            <a:ext cx="7124153" cy="2977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91712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Spring Boot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749077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Articles on Microservices (</a:t>
            </a:r>
            <a:r>
              <a:rPr lang="en-US" i="1" dirty="0"/>
              <a:t>by Martin Fowler</a:t>
            </a:r>
            <a:r>
              <a:rPr lang="en-US" dirty="0"/>
              <a:t>)</a:t>
            </a:r>
          </a:p>
          <a:p>
            <a:r>
              <a:rPr lang="en-US" dirty="0" smtClean="0"/>
              <a:t>Spring Boot (</a:t>
            </a:r>
            <a:r>
              <a:rPr lang="en-US" dirty="0" err="1" smtClean="0"/>
              <a:t>projects.spring.io</a:t>
            </a:r>
            <a:r>
              <a:rPr lang="en-US" dirty="0" smtClean="0"/>
              <a:t>/spring-boot)</a:t>
            </a:r>
          </a:p>
          <a:p>
            <a:r>
              <a:rPr lang="en-US" dirty="0" smtClean="0"/>
              <a:t>Nginx Blogs</a:t>
            </a:r>
          </a:p>
          <a:p>
            <a:r>
              <a:rPr lang="en-US" dirty="0" smtClean="0"/>
              <a:t>‘</a:t>
            </a:r>
            <a:r>
              <a:rPr lang="en-US" i="1" dirty="0" smtClean="0"/>
              <a:t>Operations model for Microservices</a:t>
            </a:r>
            <a:r>
              <a:rPr lang="en-US" dirty="0" smtClean="0"/>
              <a:t>’ by Magnus Larsson</a:t>
            </a:r>
          </a:p>
          <a:p>
            <a:r>
              <a:rPr lang="en-US" dirty="0" smtClean="0"/>
              <a:t>Articles / Videos by Josh Long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6206973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594" name="Rectangle 2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>
          <a:xfrm>
            <a:off x="6477000" y="3048000"/>
            <a:ext cx="2438400" cy="1362075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Thank You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681037"/>
            <a:ext cx="6096000" cy="6096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are Microservices?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buFont typeface="Arial"/>
              <a:buChar char="•"/>
            </a:pPr>
            <a:r>
              <a:rPr lang="en-US" dirty="0"/>
              <a:t>Act as building blocks for building modern distributed enterprise systems </a:t>
            </a:r>
          </a:p>
          <a:p>
            <a:pPr>
              <a:buFont typeface="Arial"/>
              <a:buChar char="•"/>
            </a:pPr>
            <a:r>
              <a:rPr lang="en-US" dirty="0" smtClean="0"/>
              <a:t>An </a:t>
            </a:r>
            <a:r>
              <a:rPr lang="en-US" dirty="0"/>
              <a:t>architectural style </a:t>
            </a:r>
            <a:r>
              <a:rPr lang="en-US" dirty="0" smtClean="0"/>
              <a:t>&amp; is a specialization </a:t>
            </a:r>
            <a:r>
              <a:rPr lang="en-US" dirty="0"/>
              <a:t>of and implementation approach for service-oriented architectures (SOA) used to build flexible, independently deployable software systems</a:t>
            </a:r>
            <a:endParaRPr lang="en-US" dirty="0" smtClean="0"/>
          </a:p>
          <a:p>
            <a:pPr>
              <a:buFont typeface="Arial"/>
              <a:buChar char="•"/>
            </a:pPr>
            <a:r>
              <a:rPr lang="en-US" dirty="0" smtClean="0"/>
              <a:t>Have common </a:t>
            </a:r>
            <a:r>
              <a:rPr lang="en-US" dirty="0"/>
              <a:t>characteristics around organization, business capability, automated deployment, intelligence in the endpoints, and decentralized control of languages and </a:t>
            </a:r>
            <a:r>
              <a:rPr lang="en-US" dirty="0" smtClean="0"/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994742608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are Microservices?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/>
              <a:buChar char="•"/>
            </a:pPr>
            <a:r>
              <a:rPr lang="en-US" dirty="0"/>
              <a:t>Services in a microservices architecture (MSA) are processes that communicate with each other over a network in order to fulfil a </a:t>
            </a:r>
            <a:r>
              <a:rPr lang="en-US" dirty="0" smtClean="0"/>
              <a:t>goal</a:t>
            </a:r>
          </a:p>
          <a:p>
            <a:pPr>
              <a:buFont typeface="Arial"/>
              <a:buChar char="•"/>
            </a:pPr>
            <a:r>
              <a:rPr lang="en-US" dirty="0" smtClean="0"/>
              <a:t>Services </a:t>
            </a:r>
            <a:r>
              <a:rPr lang="en-US" dirty="0"/>
              <a:t>use technology-agnostic </a:t>
            </a:r>
            <a:r>
              <a:rPr lang="en-US" dirty="0" smtClean="0"/>
              <a:t>protocols</a:t>
            </a:r>
          </a:p>
          <a:p>
            <a:pPr>
              <a:buFont typeface="Arial"/>
              <a:buChar char="•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646017905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Characteristics of Microservices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/>
              <a:buChar char="•"/>
            </a:pPr>
            <a:r>
              <a:rPr lang="en-US" dirty="0" smtClean="0"/>
              <a:t>Focused around ‘</a:t>
            </a:r>
            <a:r>
              <a:rPr lang="en-US" i="1" dirty="0" smtClean="0"/>
              <a:t>Business Need’</a:t>
            </a:r>
            <a:endParaRPr lang="en-US" dirty="0" smtClean="0"/>
          </a:p>
          <a:p>
            <a:pPr>
              <a:buFont typeface="Arial"/>
              <a:buChar char="•"/>
            </a:pPr>
            <a:r>
              <a:rPr lang="en-US" dirty="0" smtClean="0"/>
              <a:t>‘</a:t>
            </a:r>
            <a:r>
              <a:rPr lang="en-US" i="1" dirty="0" smtClean="0"/>
              <a:t>Single Responsibility’</a:t>
            </a:r>
            <a:endParaRPr lang="en-US" dirty="0" smtClean="0"/>
          </a:p>
          <a:p>
            <a:pPr>
              <a:buFont typeface="Arial"/>
              <a:buChar char="•"/>
            </a:pPr>
            <a:r>
              <a:rPr lang="en-US" i="1" dirty="0" smtClean="0"/>
              <a:t>‘De-centralized’</a:t>
            </a:r>
            <a:r>
              <a:rPr lang="en-US" dirty="0" smtClean="0"/>
              <a:t> API governance</a:t>
            </a:r>
          </a:p>
          <a:p>
            <a:pPr>
              <a:buFont typeface="Arial"/>
              <a:buChar char="•"/>
            </a:pPr>
            <a:r>
              <a:rPr lang="en-US" i="1" dirty="0" smtClean="0"/>
              <a:t>‘De-centralized’</a:t>
            </a:r>
            <a:r>
              <a:rPr lang="en-US" dirty="0" smtClean="0"/>
              <a:t> data governance</a:t>
            </a:r>
          </a:p>
          <a:p>
            <a:pPr>
              <a:buFont typeface="Arial"/>
              <a:buChar char="•"/>
            </a:pPr>
            <a:r>
              <a:rPr lang="en-US" i="1" dirty="0" smtClean="0"/>
              <a:t>‘Independently’</a:t>
            </a:r>
            <a:r>
              <a:rPr lang="en-US" dirty="0" smtClean="0"/>
              <a:t> deployed, managed, scaled &amp; monitored</a:t>
            </a:r>
          </a:p>
          <a:p>
            <a:pPr>
              <a:buFont typeface="Arial"/>
              <a:buChar char="•"/>
            </a:pPr>
            <a:r>
              <a:rPr lang="en-US" i="1" dirty="0" smtClean="0"/>
              <a:t>‘Intercommunication’</a:t>
            </a:r>
            <a:r>
              <a:rPr lang="en-US" dirty="0" smtClean="0"/>
              <a:t> between Microservices happens through well-known standards (REST, Message Broker)</a:t>
            </a:r>
            <a:endParaRPr lang="en-US" i="1" dirty="0" smtClean="0"/>
          </a:p>
          <a:p>
            <a:pPr>
              <a:buFont typeface="Arial"/>
              <a:buChar char="•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737765553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Characteristics of Microservices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/>
              <a:buChar char="•"/>
            </a:pPr>
            <a:r>
              <a:rPr lang="en-US" dirty="0" smtClean="0"/>
              <a:t>Technology </a:t>
            </a:r>
            <a:r>
              <a:rPr lang="en-US" i="1" dirty="0" smtClean="0"/>
              <a:t>‘agnostic’</a:t>
            </a:r>
            <a:endParaRPr lang="en-US" dirty="0" smtClean="0"/>
          </a:p>
          <a:p>
            <a:pPr>
              <a:buFont typeface="Arial"/>
              <a:buChar char="•"/>
            </a:pPr>
            <a:r>
              <a:rPr lang="en-US" i="1" dirty="0" smtClean="0"/>
              <a:t>‘Focused’</a:t>
            </a:r>
            <a:r>
              <a:rPr lang="en-US" dirty="0" smtClean="0"/>
              <a:t> team that can handle the microservice end-to-end (conceptualization to retirement)</a:t>
            </a:r>
            <a:endParaRPr lang="en-US" i="1" dirty="0" smtClean="0"/>
          </a:p>
          <a:p>
            <a:pPr>
              <a:buFont typeface="Arial"/>
              <a:buChar char="•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6623473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Benefits of Microservices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/>
              <a:buChar char="•"/>
            </a:pPr>
            <a:r>
              <a:rPr lang="en-US" dirty="0" smtClean="0"/>
              <a:t>More </a:t>
            </a:r>
            <a:r>
              <a:rPr lang="en-US" dirty="0"/>
              <a:t>focused / granular </a:t>
            </a:r>
            <a:r>
              <a:rPr lang="en-US" dirty="0" smtClean="0"/>
              <a:t>&amp; relatively small</a:t>
            </a:r>
          </a:p>
          <a:p>
            <a:pPr>
              <a:buFont typeface="Arial"/>
              <a:buChar char="•"/>
            </a:pPr>
            <a:r>
              <a:rPr lang="en-US" dirty="0"/>
              <a:t>Loosely coupled and follows well established standards for </a:t>
            </a:r>
            <a:r>
              <a:rPr lang="en-US" dirty="0" smtClean="0"/>
              <a:t>inter-communication</a:t>
            </a:r>
          </a:p>
          <a:p>
            <a:pPr>
              <a:buFont typeface="Arial"/>
              <a:buChar char="•"/>
            </a:pPr>
            <a:r>
              <a:rPr lang="en-US" dirty="0"/>
              <a:t>Applications tend to exhibit high availability and become more reliable, scalable</a:t>
            </a:r>
          </a:p>
          <a:p>
            <a:pPr>
              <a:buFont typeface="Arial"/>
              <a:buChar char="•"/>
            </a:pPr>
            <a:r>
              <a:rPr lang="en-US" dirty="0"/>
              <a:t>Eliminates any long-term commitment to a technology stack </a:t>
            </a:r>
          </a:p>
        </p:txBody>
      </p:sp>
    </p:spTree>
    <p:extLst>
      <p:ext uri="{BB962C8B-B14F-4D97-AF65-F5344CB8AC3E}">
        <p14:creationId xmlns:p14="http://schemas.microsoft.com/office/powerpoint/2010/main" val="380743967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Benefits of Microservices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/>
              <a:buChar char="•"/>
            </a:pPr>
            <a:r>
              <a:rPr lang="en-US" dirty="0" smtClean="0"/>
              <a:t>Can </a:t>
            </a:r>
            <a:r>
              <a:rPr lang="en-US" dirty="0"/>
              <a:t>be developed and deployed independently of other services (</a:t>
            </a:r>
            <a:r>
              <a:rPr lang="en-US" i="1" dirty="0"/>
              <a:t>easier to deploy new versions of services frequently</a:t>
            </a:r>
            <a:r>
              <a:rPr lang="en-US" dirty="0" smtClean="0"/>
              <a:t>)</a:t>
            </a:r>
          </a:p>
          <a:p>
            <a:pPr>
              <a:buFont typeface="Arial"/>
              <a:buChar char="•"/>
            </a:pPr>
            <a:r>
              <a:rPr lang="en-US" dirty="0"/>
              <a:t>Deployment &amp; start-up times are faster as they are lightweight in </a:t>
            </a:r>
            <a:r>
              <a:rPr lang="en-US" dirty="0" smtClean="0"/>
              <a:t>nature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3197425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yI2DOt6RzRcU51QxdhNewL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HAGzTPKJNXuuOK4v20iPS7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0uhWvCQomImT50qU5y4Znw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c48BxRTjzwKhAarpC8SPOi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FUQynbDZ7CnnKAa7cx9MM"/>
</p:tagLst>
</file>

<file path=ppt/theme/theme1.xml><?xml version="1.0" encoding="utf-8"?>
<a:theme xmlns:a="http://schemas.openxmlformats.org/drawingml/2006/main" name="My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MyTemplate.potx</Template>
  <TotalTime>0</TotalTime>
  <Words>1490</Words>
  <Application>Microsoft Macintosh PowerPoint</Application>
  <PresentationFormat>On-screen Show (4:3)</PresentationFormat>
  <Paragraphs>229</Paragraphs>
  <Slides>39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5" baseType="lpstr">
      <vt:lpstr>Arial</vt:lpstr>
      <vt:lpstr>Avenir Book</vt:lpstr>
      <vt:lpstr>Calibri</vt:lpstr>
      <vt:lpstr>Georgia</vt:lpstr>
      <vt:lpstr>Mangal</vt:lpstr>
      <vt:lpstr>MyTemplate</vt:lpstr>
      <vt:lpstr>Microservices using Spring Boot</vt:lpstr>
      <vt:lpstr>Agenda</vt:lpstr>
      <vt:lpstr>Microservices</vt:lpstr>
      <vt:lpstr>What are Microservices?</vt:lpstr>
      <vt:lpstr>What are Microservices?</vt:lpstr>
      <vt:lpstr>Characteristics of Microservices</vt:lpstr>
      <vt:lpstr>Characteristics of Microservices</vt:lpstr>
      <vt:lpstr>Benefits of Microservices</vt:lpstr>
      <vt:lpstr>Benefits of Microservices</vt:lpstr>
      <vt:lpstr>Implementation Challenges</vt:lpstr>
      <vt:lpstr>Implementation Challenges</vt:lpstr>
      <vt:lpstr>Questions</vt:lpstr>
      <vt:lpstr>Building Microservices</vt:lpstr>
      <vt:lpstr>What components are available?</vt:lpstr>
      <vt:lpstr>Reference Model</vt:lpstr>
      <vt:lpstr>Service Discovery</vt:lpstr>
      <vt:lpstr>Service Discovery</vt:lpstr>
      <vt:lpstr>Service Discovery</vt:lpstr>
      <vt:lpstr>Service Discovery</vt:lpstr>
      <vt:lpstr>Using an API Gateway</vt:lpstr>
      <vt:lpstr>Using an API Gateway</vt:lpstr>
      <vt:lpstr>Using an API Gateway</vt:lpstr>
      <vt:lpstr>Using an API Gateway - Considerations</vt:lpstr>
      <vt:lpstr>Microservices Communication</vt:lpstr>
      <vt:lpstr>Microservices Communication</vt:lpstr>
      <vt:lpstr>Microservices Communication</vt:lpstr>
      <vt:lpstr>Microservices Communication - Considerations</vt:lpstr>
      <vt:lpstr>Microservices Communication - Considerations</vt:lpstr>
      <vt:lpstr>De-centralized data management</vt:lpstr>
      <vt:lpstr>De-centralized data management – Event driven</vt:lpstr>
      <vt:lpstr>De-centralized data management</vt:lpstr>
      <vt:lpstr>De-centralized data management</vt:lpstr>
      <vt:lpstr>De-centralized data management</vt:lpstr>
      <vt:lpstr>De-centralized data management</vt:lpstr>
      <vt:lpstr>De-centralized data management</vt:lpstr>
      <vt:lpstr>De-centralized data management</vt:lpstr>
      <vt:lpstr>Spring Boot</vt:lpstr>
      <vt:lpstr>References</vt:lpstr>
      <vt:lpstr>Thank You</vt:lpstr>
    </vt:vector>
  </TitlesOfParts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2010-02-01T21:33:28Z</dcterms:created>
  <dcterms:modified xsi:type="dcterms:W3CDTF">2017-07-01T03:34:09Z</dcterms:modified>
</cp:coreProperties>
</file>